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1697" r:id="rId2"/>
    <p:sldId id="287" r:id="rId3"/>
    <p:sldId id="1698" r:id="rId4"/>
    <p:sldId id="291" r:id="rId5"/>
    <p:sldId id="292" r:id="rId6"/>
    <p:sldId id="293" r:id="rId7"/>
    <p:sldId id="288" r:id="rId8"/>
    <p:sldId id="289" r:id="rId9"/>
    <p:sldId id="295" r:id="rId10"/>
    <p:sldId id="290" r:id="rId11"/>
    <p:sldId id="369" r:id="rId12"/>
    <p:sldId id="306" r:id="rId13"/>
    <p:sldId id="312" r:id="rId14"/>
    <p:sldId id="1437" r:id="rId15"/>
    <p:sldId id="1680" r:id="rId16"/>
    <p:sldId id="1683" r:id="rId17"/>
    <p:sldId id="1654" r:id="rId18"/>
    <p:sldId id="1682" r:id="rId19"/>
    <p:sldId id="1684" r:id="rId20"/>
    <p:sldId id="1685" r:id="rId21"/>
    <p:sldId id="1686" r:id="rId22"/>
    <p:sldId id="1687" r:id="rId23"/>
    <p:sldId id="1688" r:id="rId24"/>
    <p:sldId id="1690" r:id="rId25"/>
    <p:sldId id="1689" r:id="rId26"/>
    <p:sldId id="1691" r:id="rId27"/>
    <p:sldId id="1693" r:id="rId28"/>
    <p:sldId id="1694" r:id="rId29"/>
    <p:sldId id="1695" r:id="rId30"/>
    <p:sldId id="1696" r:id="rId31"/>
    <p:sldId id="256" r:id="rId32"/>
    <p:sldId id="257" r:id="rId33"/>
    <p:sldId id="258" r:id="rId34"/>
    <p:sldId id="259" r:id="rId35"/>
    <p:sldId id="260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5353" autoAdjust="0"/>
  </p:normalViewPr>
  <p:slideViewPr>
    <p:cSldViewPr>
      <p:cViewPr varScale="1">
        <p:scale>
          <a:sx n="95" d="100"/>
          <a:sy n="95" d="100"/>
        </p:scale>
        <p:origin x="1360" y="17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5" d="100"/>
        <a:sy n="55" d="100"/>
      </p:scale>
      <p:origin x="0" y="-9546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241A5-38B2-4CC5-B641-EEB08E501C97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6333A-A4C9-4C2B-823B-5227573150A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55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EEE60-F442-421D-B8C3-D864FA576134}" type="datetimeFigureOut">
              <a:rPr lang="en-US" smtClean="0"/>
              <a:t>4/1/22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10E76-B191-4C7A-8A73-D2BB173468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90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P2P</a:t>
            </a:r>
          </a:p>
          <a:p>
            <a:endParaRPr lang="en-US" dirty="0"/>
          </a:p>
          <a:p>
            <a:r>
              <a:rPr lang="en-US" dirty="0"/>
              <a:t>With bitcoin, we can think of the cells of the spreadsheet being who owns what bitcoins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2BBF7-C740-F24C-B9F1-C9F67AF0C2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42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7A410-16EF-974F-8CCD-2981406C93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40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7A410-16EF-974F-8CCD-2981406C93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16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1CABD-48B0-7943-A3C2-77E598A184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49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P2P</a:t>
            </a:r>
          </a:p>
          <a:p>
            <a:endParaRPr lang="en-US" dirty="0"/>
          </a:p>
          <a:p>
            <a:r>
              <a:rPr lang="en-US" dirty="0"/>
              <a:t>With bitcoin, we can think of the cells of the spreadsheet being who owns what bitcoins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2BBF7-C740-F24C-B9F1-C9F67AF0C2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want a split network – all nodes have to agree to update their “state” with the same updates when we take a step forward in time; all spreadsheets need to look the same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2BBF7-C740-F24C-B9F1-C9F67AF0C2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16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want a split network – all nodes have to agree to update their “state” with the same updates when we take a step forward in time; all spreadsheets need to look the same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2BBF7-C740-F24C-B9F1-C9F67AF0C2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93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want a split network – all nodes have to agree to update their “state” with the same updates when we take a step forward in time; all spreadsheets need to look the same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2BBF7-C740-F24C-B9F1-C9F67AF0C2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2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P2P</a:t>
            </a:r>
          </a:p>
          <a:p>
            <a:endParaRPr lang="en-US" dirty="0"/>
          </a:p>
          <a:p>
            <a:r>
              <a:rPr lang="en-US" dirty="0"/>
              <a:t>With bitcoin, we can think of the cells of the spreadsheet being who owns what bitcoins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2BBF7-C740-F24C-B9F1-C9F67AF0C2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70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P2P</a:t>
            </a:r>
          </a:p>
          <a:p>
            <a:endParaRPr lang="en-US" dirty="0"/>
          </a:p>
          <a:p>
            <a:r>
              <a:rPr lang="en-US" dirty="0"/>
              <a:t>With bitcoin, we can think of the cells of the spreadsheet being who owns what bitcoins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2BBF7-C740-F24C-B9F1-C9F67AF0C2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08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P2P</a:t>
            </a:r>
          </a:p>
          <a:p>
            <a:endParaRPr lang="en-US" dirty="0"/>
          </a:p>
          <a:p>
            <a:r>
              <a:rPr lang="en-US" dirty="0"/>
              <a:t>With bitcoin, we can think of the cells of the spreadsheet being who owns what bitcoins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2BBF7-C740-F24C-B9F1-C9F67AF0C2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29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P2P</a:t>
            </a:r>
          </a:p>
          <a:p>
            <a:endParaRPr lang="en-US" dirty="0"/>
          </a:p>
          <a:p>
            <a:r>
              <a:rPr lang="en-US" dirty="0"/>
              <a:t>With bitcoin, we can think of the cells of the spreadsheet being who owns what bitcoins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2BBF7-C740-F24C-B9F1-C9F67AF0C2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42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AED8-ADB9-4DCE-B2A5-1E9A7B0D7ADE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CA8C5-0D59-4D2B-B294-CFB566FE5E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AED8-ADB9-4DCE-B2A5-1E9A7B0D7ADE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CA8C5-0D59-4D2B-B294-CFB566FE5EF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AED8-ADB9-4DCE-B2A5-1E9A7B0D7ADE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CA8C5-0D59-4D2B-B294-CFB566FE5EF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AED8-ADB9-4DCE-B2A5-1E9A7B0D7ADE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CA8C5-0D59-4D2B-B294-CFB566FE5EF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AED8-ADB9-4DCE-B2A5-1E9A7B0D7ADE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CA8C5-0D59-4D2B-B294-CFB566FE5EF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AED8-ADB9-4DCE-B2A5-1E9A7B0D7ADE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CA8C5-0D59-4D2B-B294-CFB566FE5EF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AED8-ADB9-4DCE-B2A5-1E9A7B0D7ADE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CA8C5-0D59-4D2B-B294-CFB566FE5EF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AED8-ADB9-4DCE-B2A5-1E9A7B0D7ADE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CA8C5-0D59-4D2B-B294-CFB566FE5EF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AED8-ADB9-4DCE-B2A5-1E9A7B0D7ADE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CA8C5-0D59-4D2B-B294-CFB566FE5EF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AED8-ADB9-4DCE-B2A5-1E9A7B0D7ADE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CA8C5-0D59-4D2B-B294-CFB566FE5E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E271AED8-ADB9-4DCE-B2A5-1E9A7B0D7ADE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E7CA8C5-0D59-4D2B-B294-CFB566FE5EF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E271AED8-ADB9-4DCE-B2A5-1E9A7B0D7ADE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E7CA8C5-0D59-4D2B-B294-CFB566FE5EF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https://opensea.io/blog/wp-content/uploads/2020/01/image-7-1024x628.png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https://www.windley.com/archives/2020/09/Binding.png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https://www.windley.com/archives/2020/09/Administrative.png" TargetMode="External"/><Relationship Id="rId4" Type="http://schemas.openxmlformats.org/officeDocument/2006/relationships/image" Target="https://www.windley.com/archives/2020/09/Algorithmic.png" TargetMode="External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https://proxy.duckduckgo.com/iu/?u=https%3A%2F%2Fi.stack.imgur.com%2Fygncy.png&amp;f=1" TargetMode="External"/><Relationship Id="rId5" Type="http://schemas.openxmlformats.org/officeDocument/2006/relationships/image" Target="../media/image16.png"/><Relationship Id="rId10" Type="http://schemas.openxmlformats.org/officeDocument/2006/relationships/image" Target="https://www.windley.com/archives/2020/09/Algorithmic.png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12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9C7E3-2227-9E40-B02E-DACBD2DD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b="0" i="1" dirty="0"/>
              <a:t>BLOCKCHAIN &amp; NFTS: </a:t>
            </a:r>
            <a:br>
              <a:rPr lang="en-US" sz="2400" b="0" i="1" dirty="0"/>
            </a:br>
            <a:r>
              <a:rPr lang="en-US" sz="1800" b="0" i="1" dirty="0"/>
              <a:t>Latest Developments from Cryptocurrencies to Music, Games, and Fashion Industry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0F55B-2EF3-4540-8A51-5543FECC7282}"/>
              </a:ext>
            </a:extLst>
          </p:cNvPr>
          <p:cNvSpPr txBox="1"/>
          <p:nvPr/>
        </p:nvSpPr>
        <p:spPr>
          <a:xfrm>
            <a:off x="1530014" y="1676400"/>
            <a:ext cx="608397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/>
              <a:t>Panel 2</a:t>
            </a:r>
          </a:p>
          <a:p>
            <a:pPr algn="ctr"/>
            <a:endParaRPr lang="en-US" sz="2800" b="1" i="1" dirty="0"/>
          </a:p>
          <a:p>
            <a:pPr algn="ctr"/>
            <a:r>
              <a:rPr lang="en-US" sz="4000" b="1" i="1" dirty="0"/>
              <a:t>Music, Games and Taxation</a:t>
            </a:r>
            <a:endParaRPr lang="en-US" sz="8000" b="1" i="1" dirty="0"/>
          </a:p>
        </p:txBody>
      </p:sp>
      <p:pic>
        <p:nvPicPr>
          <p:cNvPr id="1026" name="Picture 2" descr="Cole Davis">
            <a:extLst>
              <a:ext uri="{FF2B5EF4-FFF2-40B4-BE49-F238E27FC236}">
                <a16:creationId xmlns:a16="http://schemas.microsoft.com/office/drawing/2014/main" id="{D9D872D0-95DB-EB41-95DC-66E7673B5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8"/>
          <a:stretch/>
        </p:blipFill>
        <p:spPr bwMode="auto">
          <a:xfrm>
            <a:off x="2771900" y="3750810"/>
            <a:ext cx="1723900" cy="161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BDAD7B-CAB5-054D-8365-7F8CB0421510}"/>
              </a:ext>
            </a:extLst>
          </p:cNvPr>
          <p:cNvSpPr txBox="1"/>
          <p:nvPr/>
        </p:nvSpPr>
        <p:spPr>
          <a:xfrm>
            <a:off x="3073527" y="5492762"/>
            <a:ext cx="986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Cole Davis</a:t>
            </a:r>
          </a:p>
          <a:p>
            <a:pPr algn="ctr"/>
            <a:r>
              <a:rPr lang="en-US" sz="1400" dirty="0"/>
              <a:t>Founder</a:t>
            </a:r>
          </a:p>
          <a:p>
            <a:pPr algn="ctr"/>
            <a:r>
              <a:rPr lang="en-US" sz="1100" dirty="0" err="1"/>
              <a:t>Switchchord</a:t>
            </a:r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548A19-F25B-104D-8F82-DA5C30C2D9D4}"/>
              </a:ext>
            </a:extLst>
          </p:cNvPr>
          <p:cNvSpPr/>
          <p:nvPr/>
        </p:nvSpPr>
        <p:spPr>
          <a:xfrm>
            <a:off x="140739" y="5525125"/>
            <a:ext cx="2403222" cy="869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45382B"/>
                </a:solidFill>
                <a:latin typeface="BentonSansBold"/>
              </a:rPr>
              <a:t>Prof. Xuan-Thao Nguyen</a:t>
            </a:r>
          </a:p>
          <a:p>
            <a:pPr algn="ctr"/>
            <a:r>
              <a:rPr lang="en-US" sz="1400" dirty="0"/>
              <a:t>Gerald L. </a:t>
            </a:r>
            <a:r>
              <a:rPr lang="en-US" sz="1400" dirty="0" err="1"/>
              <a:t>Bepko</a:t>
            </a:r>
            <a:r>
              <a:rPr lang="en-US" sz="1400" dirty="0"/>
              <a:t> Chair</a:t>
            </a:r>
            <a:br>
              <a:rPr lang="en-US" sz="1400" dirty="0"/>
            </a:br>
            <a:r>
              <a:rPr lang="en-US" sz="1050" dirty="0"/>
              <a:t>Director, Center for IP Law &amp; Innovation</a:t>
            </a:r>
          </a:p>
          <a:p>
            <a:pPr algn="ctr"/>
            <a:r>
              <a:rPr lang="en-US" sz="1000" dirty="0"/>
              <a:t>IU Robert H. McKinney School of Law</a:t>
            </a:r>
          </a:p>
        </p:txBody>
      </p:sp>
      <p:pic>
        <p:nvPicPr>
          <p:cNvPr id="1028" name="Picture 4" descr="Professor Nguyen's Book Receives Rave Review in 'Queen Mary Review of  Intellectual Property': Law School News: Robert H. McKinney School of Law:  IUPUI">
            <a:extLst>
              <a:ext uri="{FF2B5EF4-FFF2-40B4-BE49-F238E27FC236}">
                <a16:creationId xmlns:a16="http://schemas.microsoft.com/office/drawing/2014/main" id="{2A094BBA-207B-5C44-A7F6-A63BBEB4D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r="20732"/>
          <a:stretch/>
        </p:blipFill>
        <p:spPr bwMode="auto">
          <a:xfrm>
            <a:off x="421936" y="3772741"/>
            <a:ext cx="1723900" cy="163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essor Jeff Maine">
            <a:extLst>
              <a:ext uri="{FF2B5EF4-FFF2-40B4-BE49-F238E27FC236}">
                <a16:creationId xmlns:a16="http://schemas.microsoft.com/office/drawing/2014/main" id="{5E9BA9DA-E2F9-6A4B-8B93-390D25248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00"/>
          <a:stretch/>
        </p:blipFill>
        <p:spPr bwMode="auto">
          <a:xfrm>
            <a:off x="4996535" y="3767453"/>
            <a:ext cx="1626569" cy="163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C7D1FD-FBE8-B44B-BBCA-5C00BB4C9670}"/>
              </a:ext>
            </a:extLst>
          </p:cNvPr>
          <p:cNvSpPr txBox="1"/>
          <p:nvPr/>
        </p:nvSpPr>
        <p:spPr>
          <a:xfrm>
            <a:off x="4462163" y="5473786"/>
            <a:ext cx="2520241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Prof. Jeffrey Maine</a:t>
            </a:r>
          </a:p>
          <a:p>
            <a:pPr algn="ctr"/>
            <a:r>
              <a:rPr lang="en-US" sz="1400" dirty="0"/>
              <a:t>Assoc. Dean for Research</a:t>
            </a:r>
            <a:br>
              <a:rPr lang="en-US" sz="1400" dirty="0"/>
            </a:br>
            <a:r>
              <a:rPr lang="en-US" sz="1100" dirty="0"/>
              <a:t>Maine Law Foundation Professor of Law</a:t>
            </a:r>
          </a:p>
        </p:txBody>
      </p:sp>
      <p:pic>
        <p:nvPicPr>
          <p:cNvPr id="1032" name="Picture 8" descr="Pervin Taleyarkhan-Notable Women in Law | Crain's Detroit Business">
            <a:extLst>
              <a:ext uri="{FF2B5EF4-FFF2-40B4-BE49-F238E27FC236}">
                <a16:creationId xmlns:a16="http://schemas.microsoft.com/office/drawing/2014/main" id="{6574A411-6670-8941-96E3-AE811EA13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778983"/>
            <a:ext cx="1631217" cy="163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AD8501-D23A-CA44-9926-8D87519F1F57}"/>
              </a:ext>
            </a:extLst>
          </p:cNvPr>
          <p:cNvSpPr txBox="1"/>
          <p:nvPr/>
        </p:nvSpPr>
        <p:spPr>
          <a:xfrm>
            <a:off x="7019647" y="5492762"/>
            <a:ext cx="215956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Pervin</a:t>
            </a:r>
            <a:r>
              <a:rPr lang="en-US" sz="1400" b="1" dirty="0"/>
              <a:t> </a:t>
            </a:r>
            <a:r>
              <a:rPr lang="en-US" sz="1400" b="1" dirty="0" err="1"/>
              <a:t>Taleyarkhan</a:t>
            </a:r>
            <a:endParaRPr lang="en-US" sz="1400" b="1" dirty="0"/>
          </a:p>
          <a:p>
            <a:pPr algn="ctr"/>
            <a:r>
              <a:rPr lang="en-US" sz="1050" dirty="0"/>
              <a:t>Legal Counsel, Whirlpool Corp.</a:t>
            </a:r>
          </a:p>
          <a:p>
            <a:pPr algn="ctr"/>
            <a:r>
              <a:rPr lang="en-US" sz="900" dirty="0"/>
              <a:t>Dir., IP Clinic , IU McKinney School of Law</a:t>
            </a:r>
          </a:p>
          <a:p>
            <a:pPr algn="ctr"/>
            <a:endParaRPr lang="en-US" sz="1100" b="1" i="1" dirty="0"/>
          </a:p>
          <a:p>
            <a:pPr algn="ctr"/>
            <a:r>
              <a:rPr lang="en-US" sz="1400" b="1" i="1" dirty="0"/>
              <a:t>Moderator</a:t>
            </a:r>
            <a:endParaRPr lang="en-US" sz="1100" b="1" i="1" dirty="0"/>
          </a:p>
        </p:txBody>
      </p:sp>
    </p:spTree>
    <p:extLst>
      <p:ext uri="{BB962C8B-B14F-4D97-AF65-F5344CB8AC3E}">
        <p14:creationId xmlns:p14="http://schemas.microsoft.com/office/powerpoint/2010/main" val="3843939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8F449-581E-3D45-AA1D-487DDEC9A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68580" tIns="34290" rIns="68580" bIns="3429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 dirty="0">
                <a:solidFill>
                  <a:schemeClr val="bg1"/>
                </a:solidFill>
                <a:latin typeface="Ubuntu" panose="020B0504030602030204" pitchFamily="34" charset="0"/>
              </a:rPr>
              <a:t>NFT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94B5907-1769-2D46-B876-F1597C542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948" y="2003911"/>
            <a:ext cx="1345622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1025" name="Picture 46" descr="Diagram&#10;&#10;Description automatically generated">
            <a:extLst>
              <a:ext uri="{FF2B5EF4-FFF2-40B4-BE49-F238E27FC236}">
                <a16:creationId xmlns:a16="http://schemas.microsoft.com/office/drawing/2014/main" id="{A17BDF0C-D5B0-FD41-BB83-C8F44DB8E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" t="4933" r="2621" b="3792"/>
          <a:stretch>
            <a:fillRect/>
          </a:stretch>
        </p:blipFill>
        <p:spPr bwMode="auto">
          <a:xfrm>
            <a:off x="210312" y="1600200"/>
            <a:ext cx="8723376" cy="513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001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35" descr="Figure 3: The trust basis in algorithmic identity systems.">
            <a:extLst>
              <a:ext uri="{FF2B5EF4-FFF2-40B4-BE49-F238E27FC236}">
                <a16:creationId xmlns:a16="http://schemas.microsoft.com/office/drawing/2014/main" id="{1546D628-617D-DD4C-AA04-6BF8284A7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683" y="3005016"/>
            <a:ext cx="2203409" cy="241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F53BBA0-2471-1A4B-A222-607238A3B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127020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E7340B3-0566-5C42-A059-5834F1314CBB}"/>
              </a:ext>
            </a:extLst>
          </p:cNvPr>
          <p:cNvGrpSpPr/>
          <p:nvPr/>
        </p:nvGrpSpPr>
        <p:grpSpPr>
          <a:xfrm>
            <a:off x="314325" y="995267"/>
            <a:ext cx="8515350" cy="994172"/>
            <a:chOff x="419100" y="184022"/>
            <a:chExt cx="11353800" cy="1325563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CECC526B-B72F-2146-BBDC-5433160245D9}"/>
                </a:ext>
              </a:extLst>
            </p:cNvPr>
            <p:cNvSpPr txBox="1">
              <a:spLocks/>
            </p:cNvSpPr>
            <p:nvPr/>
          </p:nvSpPr>
          <p:spPr>
            <a:xfrm>
              <a:off x="419100" y="184022"/>
              <a:ext cx="10515600" cy="1325563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300" dirty="0">
                  <a:solidFill>
                    <a:schemeClr val="bg1"/>
                  </a:solidFill>
                  <a:latin typeface="Ubuntu" panose="020B0504030602030204" pitchFamily="34" charset="0"/>
                </a:rPr>
                <a:t>Decentralized Identifiers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E1EBFAF-B584-234F-A3A2-C3D29D1163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319" t="29488" r="35914" b="28515"/>
            <a:stretch/>
          </p:blipFill>
          <p:spPr>
            <a:xfrm>
              <a:off x="10563754" y="437592"/>
              <a:ext cx="1209146" cy="914400"/>
            </a:xfrm>
            <a:prstGeom prst="rect">
              <a:avLst/>
            </a:prstGeom>
          </p:spPr>
        </p:pic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B0283653-15F1-4843-AFD8-A38A2C5E3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085" y="32905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5121" name="Picture 1" descr="Figure 1: Binding of controller, authentication factors, and identifiers in identity systems. ">
            <a:extLst>
              <a:ext uri="{FF2B5EF4-FFF2-40B4-BE49-F238E27FC236}">
                <a16:creationId xmlns:a16="http://schemas.microsoft.com/office/drawing/2014/main" id="{88F377CD-37CB-804D-823D-62391BEE5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380" y="3005017"/>
            <a:ext cx="2292016" cy="194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A9A764D6-66EF-714E-AC2D-8AEB54BCE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7187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5123" name="Picture 34" descr="Figure 2: The trust basis in administrative identity systems. ">
            <a:extLst>
              <a:ext uri="{FF2B5EF4-FFF2-40B4-BE49-F238E27FC236}">
                <a16:creationId xmlns:a16="http://schemas.microsoft.com/office/drawing/2014/main" id="{5F0558F6-6C5E-CA49-A24B-4754FF821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417" y="2788655"/>
            <a:ext cx="2203409" cy="263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DCE97D26-5862-9E4B-96B6-C26DF3F83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485" y="2727294"/>
            <a:ext cx="95883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8139F516-CAC4-7A47-BC14-655F6DB76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960" y="2885998"/>
            <a:ext cx="105639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875E65-8A1E-F244-A4D2-4FEF18A95B13}"/>
              </a:ext>
            </a:extLst>
          </p:cNvPr>
          <p:cNvSpPr txBox="1"/>
          <p:nvPr/>
        </p:nvSpPr>
        <p:spPr>
          <a:xfrm>
            <a:off x="1672839" y="2352518"/>
            <a:ext cx="21205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rgbClr val="C00C84"/>
                </a:solidFill>
                <a:latin typeface="Ubuntu" panose="020B0504030602030204" pitchFamily="34" charset="0"/>
              </a:rPr>
              <a:t>Administrative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1970E5-7B95-ED41-BCCB-2A5D5B55B2C9}"/>
              </a:ext>
            </a:extLst>
          </p:cNvPr>
          <p:cNvSpPr txBox="1"/>
          <p:nvPr/>
        </p:nvSpPr>
        <p:spPr>
          <a:xfrm>
            <a:off x="5514526" y="2306731"/>
            <a:ext cx="21205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rgbClr val="C00C84"/>
                </a:solidFill>
                <a:latin typeface="Ubuntu" panose="020B0504030602030204" pitchFamily="34" charset="0"/>
              </a:rPr>
              <a:t>Algorithmic </a:t>
            </a:r>
          </a:p>
          <a:p>
            <a:pPr algn="ctr"/>
            <a:r>
              <a:rPr lang="en-US" sz="1350" dirty="0">
                <a:solidFill>
                  <a:srgbClr val="C00C84"/>
                </a:solidFill>
                <a:latin typeface="Ubuntu" panose="020B0504030602030204" pitchFamily="34" charset="0"/>
              </a:rPr>
              <a:t>(blockchain bindings)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FA1C55-7CB3-C447-A3A7-66FF20F5E71A}"/>
              </a:ext>
            </a:extLst>
          </p:cNvPr>
          <p:cNvSpPr/>
          <p:nvPr/>
        </p:nvSpPr>
        <p:spPr>
          <a:xfrm>
            <a:off x="5309175" y="2265472"/>
            <a:ext cx="2463466" cy="3195665"/>
          </a:xfrm>
          <a:prstGeom prst="rect">
            <a:avLst/>
          </a:prstGeom>
          <a:noFill/>
          <a:ln w="38100">
            <a:solidFill>
              <a:srgbClr val="D80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85743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F53BBA0-2471-1A4B-A222-607238A3B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127020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E7340B3-0566-5C42-A059-5834F1314CBB}"/>
              </a:ext>
            </a:extLst>
          </p:cNvPr>
          <p:cNvGrpSpPr/>
          <p:nvPr/>
        </p:nvGrpSpPr>
        <p:grpSpPr>
          <a:xfrm>
            <a:off x="314325" y="995267"/>
            <a:ext cx="8515350" cy="994172"/>
            <a:chOff x="419100" y="184022"/>
            <a:chExt cx="11353800" cy="1325563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CECC526B-B72F-2146-BBDC-5433160245D9}"/>
                </a:ext>
              </a:extLst>
            </p:cNvPr>
            <p:cNvSpPr txBox="1">
              <a:spLocks/>
            </p:cNvSpPr>
            <p:nvPr/>
          </p:nvSpPr>
          <p:spPr>
            <a:xfrm>
              <a:off x="419100" y="184022"/>
              <a:ext cx="10515600" cy="1325563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300" dirty="0">
                  <a:solidFill>
                    <a:schemeClr val="bg1"/>
                  </a:solidFill>
                  <a:latin typeface="Ubuntu" panose="020B0504030602030204" pitchFamily="34" charset="0"/>
                </a:rPr>
                <a:t>Decentralized Identifiers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E1EBFAF-B584-234F-A3A2-C3D29D1163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319" t="29488" r="35914" b="28515"/>
            <a:stretch/>
          </p:blipFill>
          <p:spPr>
            <a:xfrm>
              <a:off x="10563754" y="437592"/>
              <a:ext cx="1209146" cy="914400"/>
            </a:xfrm>
            <a:prstGeom prst="rect">
              <a:avLst/>
            </a:prstGeom>
          </p:spPr>
        </p:pic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B0283653-15F1-4843-AFD8-A38A2C5E3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085" y="32905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9A764D6-66EF-714E-AC2D-8AEB54BCE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7187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AA3458-D0AB-0E48-BD19-86D32E5FD241}"/>
              </a:ext>
            </a:extLst>
          </p:cNvPr>
          <p:cNvSpPr txBox="1"/>
          <p:nvPr/>
        </p:nvSpPr>
        <p:spPr>
          <a:xfrm>
            <a:off x="1075160" y="2453638"/>
            <a:ext cx="10157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D80C94"/>
                </a:solidFill>
                <a:latin typeface="Ubuntu" panose="020B0504030602030204" pitchFamily="34" charset="0"/>
              </a:rPr>
              <a:t>Private key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8AB1E7-91C1-6E40-92B2-8E491AE2A9F0}"/>
              </a:ext>
            </a:extLst>
          </p:cNvPr>
          <p:cNvSpPr txBox="1"/>
          <p:nvPr/>
        </p:nvSpPr>
        <p:spPr>
          <a:xfrm>
            <a:off x="1178781" y="4931030"/>
            <a:ext cx="10157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D80C94"/>
                </a:solidFill>
                <a:latin typeface="Ubuntu" panose="020B0504030602030204" pitchFamily="34" charset="0"/>
              </a:rPr>
              <a:t>Public key</a:t>
            </a:r>
          </a:p>
        </p:txBody>
      </p:sp>
      <p:pic>
        <p:nvPicPr>
          <p:cNvPr id="22" name="Picture 57" descr="elliptic curves - How does ECC go from decimals to ...">
            <a:extLst>
              <a:ext uri="{FF2B5EF4-FFF2-40B4-BE49-F238E27FC236}">
                <a16:creationId xmlns:a16="http://schemas.microsoft.com/office/drawing/2014/main" id="{4588875F-C27C-F84B-B4FE-4696A98EC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89" y="3304447"/>
            <a:ext cx="1187804" cy="119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BFECA3-DEB0-AD43-8911-4D9BBDCE1F87}"/>
              </a:ext>
            </a:extLst>
          </p:cNvPr>
          <p:cNvSpPr/>
          <p:nvPr/>
        </p:nvSpPr>
        <p:spPr>
          <a:xfrm>
            <a:off x="171316" y="5271069"/>
            <a:ext cx="29097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1ByE6CuypX6HnyNb7GeCxEq3oVVPpAyvFF</a:t>
            </a:r>
            <a:endParaRPr lang="en-US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DDCA77-FC2E-5F4F-9679-09FF537FCCC9}"/>
              </a:ext>
            </a:extLst>
          </p:cNvPr>
          <p:cNvSpPr/>
          <p:nvPr/>
        </p:nvSpPr>
        <p:spPr>
          <a:xfrm>
            <a:off x="136941" y="2721135"/>
            <a:ext cx="3171580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50" dirty="0">
                <a:solidFill>
                  <a:srgbClr val="000000"/>
                </a:solidFill>
                <a:latin typeface="Courier New" panose="02070309020205020404" pitchFamily="49" charset="0"/>
              </a:rPr>
              <a:t>KxKbiMZgYbXugn1gJVnGwnEuagB9qmj7n188dtLg7o2yoWBkA58h</a:t>
            </a:r>
            <a:endParaRPr lang="en-US" sz="7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D34CA7-5F1C-B44C-BAE5-104C5EBE8D2F}"/>
              </a:ext>
            </a:extLst>
          </p:cNvPr>
          <p:cNvSpPr txBox="1"/>
          <p:nvPr/>
        </p:nvSpPr>
        <p:spPr>
          <a:xfrm>
            <a:off x="3556288" y="5247986"/>
            <a:ext cx="10157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Ubuntu" panose="020B0504030602030204" pitchFamily="34" charset="0"/>
              </a:rPr>
              <a:t>Metadata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E358F6-4157-5B41-82FE-F71CB719836A}"/>
              </a:ext>
            </a:extLst>
          </p:cNvPr>
          <p:cNvCxnSpPr>
            <a:cxnSpLocks/>
          </p:cNvCxnSpPr>
          <p:nvPr/>
        </p:nvCxnSpPr>
        <p:spPr>
          <a:xfrm>
            <a:off x="1600590" y="2912268"/>
            <a:ext cx="0" cy="270211"/>
          </a:xfrm>
          <a:prstGeom prst="straightConnector1">
            <a:avLst/>
          </a:prstGeom>
          <a:ln w="38100">
            <a:solidFill>
              <a:srgbClr val="C00C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268E7C-5F41-664A-9A1B-3C09BD8A8ED1}"/>
              </a:ext>
            </a:extLst>
          </p:cNvPr>
          <p:cNvCxnSpPr>
            <a:cxnSpLocks/>
          </p:cNvCxnSpPr>
          <p:nvPr/>
        </p:nvCxnSpPr>
        <p:spPr>
          <a:xfrm>
            <a:off x="1600590" y="4595435"/>
            <a:ext cx="0" cy="270211"/>
          </a:xfrm>
          <a:prstGeom prst="straightConnector1">
            <a:avLst/>
          </a:prstGeom>
          <a:ln w="38100">
            <a:solidFill>
              <a:srgbClr val="C00C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C45013D-64F1-AD4F-BB4A-B60A6DE2AB66}"/>
              </a:ext>
            </a:extLst>
          </p:cNvPr>
          <p:cNvSpPr txBox="1"/>
          <p:nvPr/>
        </p:nvSpPr>
        <p:spPr>
          <a:xfrm>
            <a:off x="3236025" y="5121030"/>
            <a:ext cx="3935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D80C94"/>
                </a:solidFill>
                <a:latin typeface="Ubuntu" panose="020B0504030602030204" pitchFamily="34" charset="0"/>
              </a:rPr>
              <a:t>+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EEE8B4-13E4-A148-9ECC-289B11AA8CB0}"/>
              </a:ext>
            </a:extLst>
          </p:cNvPr>
          <p:cNvCxnSpPr>
            <a:cxnSpLocks/>
          </p:cNvCxnSpPr>
          <p:nvPr/>
        </p:nvCxnSpPr>
        <p:spPr>
          <a:xfrm flipV="1">
            <a:off x="4549160" y="5370234"/>
            <a:ext cx="1443093" cy="1"/>
          </a:xfrm>
          <a:prstGeom prst="straightConnector1">
            <a:avLst/>
          </a:prstGeom>
          <a:ln w="38100">
            <a:solidFill>
              <a:srgbClr val="C00C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56B3B1-6FFE-D140-BEC5-C377EB7C2030}"/>
              </a:ext>
            </a:extLst>
          </p:cNvPr>
          <p:cNvSpPr/>
          <p:nvPr/>
        </p:nvSpPr>
        <p:spPr>
          <a:xfrm>
            <a:off x="133351" y="5221948"/>
            <a:ext cx="4309751" cy="303038"/>
          </a:xfrm>
          <a:prstGeom prst="rect">
            <a:avLst/>
          </a:prstGeom>
          <a:noFill/>
          <a:ln w="28575">
            <a:solidFill>
              <a:srgbClr val="D80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148" name="Picture 4" descr="Decentralized Identifiers">
            <a:extLst>
              <a:ext uri="{FF2B5EF4-FFF2-40B4-BE49-F238E27FC236}">
                <a16:creationId xmlns:a16="http://schemas.microsoft.com/office/drawing/2014/main" id="{8A9B6DD1-E40F-AB4E-AEF7-7852B3512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87"/>
          <a:stretch/>
        </p:blipFill>
        <p:spPr bwMode="auto">
          <a:xfrm>
            <a:off x="6287160" y="5247986"/>
            <a:ext cx="2327563" cy="21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0F370B5-2278-1B42-9E84-03DAA4B6CE67}"/>
              </a:ext>
            </a:extLst>
          </p:cNvPr>
          <p:cNvSpPr txBox="1"/>
          <p:nvPr/>
        </p:nvSpPr>
        <p:spPr>
          <a:xfrm>
            <a:off x="5752800" y="3363275"/>
            <a:ext cx="30768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D80C94"/>
                </a:solidFill>
                <a:latin typeface="Ubuntu" panose="020B0504030602030204" pitchFamily="34" charset="0"/>
              </a:rPr>
              <a:t>Identifier metadata</a:t>
            </a:r>
          </a:p>
          <a:p>
            <a:r>
              <a:rPr lang="en-US" sz="1200" dirty="0">
                <a:latin typeface="Ubuntu" panose="020B0504030602030204" pitchFamily="34" charset="0"/>
              </a:rPr>
              <a:t>ID: </a:t>
            </a:r>
          </a:p>
          <a:p>
            <a:r>
              <a:rPr lang="en-US" sz="1200" dirty="0">
                <a:latin typeface="Ubuntu" panose="020B0504030602030204" pitchFamily="34" charset="0"/>
              </a:rPr>
              <a:t>Public key: </a:t>
            </a:r>
          </a:p>
          <a:p>
            <a:r>
              <a:rPr lang="en-US" sz="1200" dirty="0">
                <a:latin typeface="Ubuntu" panose="020B0504030602030204" pitchFamily="34" charset="0"/>
              </a:rPr>
              <a:t>Service Endpoints:</a:t>
            </a:r>
          </a:p>
          <a:p>
            <a:r>
              <a:rPr lang="en-US" sz="1200" dirty="0">
                <a:latin typeface="Ubuntu" panose="020B0504030602030204" pitchFamily="34" charset="0"/>
              </a:rPr>
              <a:t>	Data: </a:t>
            </a:r>
          </a:p>
          <a:p>
            <a:r>
              <a:rPr lang="en-US" sz="1200" dirty="0">
                <a:latin typeface="Ubuntu" panose="020B0504030602030204" pitchFamily="34" charset="0"/>
              </a:rPr>
              <a:t>	Communication:</a:t>
            </a:r>
          </a:p>
          <a:p>
            <a:r>
              <a:rPr lang="en-US" sz="1200" dirty="0">
                <a:latin typeface="Ubuntu" panose="020B0504030602030204" pitchFamily="34" charset="0"/>
              </a:rPr>
              <a:t>	Payment:</a:t>
            </a:r>
          </a:p>
        </p:txBody>
      </p:sp>
      <p:pic>
        <p:nvPicPr>
          <p:cNvPr id="39" name="Picture 4" descr="Decentralized Identifiers">
            <a:extLst>
              <a:ext uri="{FF2B5EF4-FFF2-40B4-BE49-F238E27FC236}">
                <a16:creationId xmlns:a16="http://schemas.microsoft.com/office/drawing/2014/main" id="{16440029-56F9-5C4D-AA3A-71D1427F5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87"/>
          <a:stretch/>
        </p:blipFill>
        <p:spPr bwMode="auto">
          <a:xfrm>
            <a:off x="6024961" y="3580042"/>
            <a:ext cx="2327563" cy="21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5AC9E82-2B3D-7F45-897E-02F455A8565E}"/>
              </a:ext>
            </a:extLst>
          </p:cNvPr>
          <p:cNvSpPr/>
          <p:nvPr/>
        </p:nvSpPr>
        <p:spPr>
          <a:xfrm>
            <a:off x="6543406" y="3768416"/>
            <a:ext cx="25282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1ByE6CuypX6HnyNb7GeCxEq3oVVPpAyvFF</a:t>
            </a:r>
            <a:endParaRPr lang="en-US" sz="9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62D214C-8871-1540-8C1A-DB8FB8BE91C1}"/>
              </a:ext>
            </a:extLst>
          </p:cNvPr>
          <p:cNvSpPr/>
          <p:nvPr/>
        </p:nvSpPr>
        <p:spPr>
          <a:xfrm>
            <a:off x="6500426" y="4128407"/>
            <a:ext cx="177003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BigData.com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/Switchchord</a:t>
            </a:r>
            <a:endParaRPr lang="en-US" sz="9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2D61E10-DC15-924A-8FA2-846E7820381E}"/>
              </a:ext>
            </a:extLst>
          </p:cNvPr>
          <p:cNvSpPr/>
          <p:nvPr/>
        </p:nvSpPr>
        <p:spPr>
          <a:xfrm>
            <a:off x="7250239" y="4319559"/>
            <a:ext cx="10118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192.158.1.38</a:t>
            </a:r>
            <a:endParaRPr lang="en-US" sz="9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64B1D9-9271-E244-99BB-508429AAF0EA}"/>
              </a:ext>
            </a:extLst>
          </p:cNvPr>
          <p:cNvSpPr/>
          <p:nvPr/>
        </p:nvSpPr>
        <p:spPr>
          <a:xfrm>
            <a:off x="5709485" y="3282857"/>
            <a:ext cx="3332024" cy="1453827"/>
          </a:xfrm>
          <a:prstGeom prst="rect">
            <a:avLst/>
          </a:prstGeom>
          <a:noFill/>
          <a:ln w="28575">
            <a:solidFill>
              <a:srgbClr val="D80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387388-BD31-1A4A-B2CF-E69AEDED36B6}"/>
              </a:ext>
            </a:extLst>
          </p:cNvPr>
          <p:cNvCxnSpPr>
            <a:cxnSpLocks/>
          </p:cNvCxnSpPr>
          <p:nvPr/>
        </p:nvCxnSpPr>
        <p:spPr>
          <a:xfrm flipV="1">
            <a:off x="7403934" y="3036444"/>
            <a:ext cx="1" cy="203286"/>
          </a:xfrm>
          <a:prstGeom prst="straightConnector1">
            <a:avLst/>
          </a:prstGeom>
          <a:ln w="38100">
            <a:solidFill>
              <a:srgbClr val="C00C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3AA968EB-4680-E441-9A1D-A9217EA01D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0960" y="2479777"/>
            <a:ext cx="2488474" cy="530245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EF53FFA-8BD9-A34D-BC4D-16380CD7FBA8}"/>
              </a:ext>
            </a:extLst>
          </p:cNvPr>
          <p:cNvCxnSpPr>
            <a:cxnSpLocks/>
          </p:cNvCxnSpPr>
          <p:nvPr/>
        </p:nvCxnSpPr>
        <p:spPr>
          <a:xfrm flipV="1">
            <a:off x="7403934" y="4825565"/>
            <a:ext cx="1" cy="295464"/>
          </a:xfrm>
          <a:prstGeom prst="straightConnector1">
            <a:avLst/>
          </a:prstGeom>
          <a:ln w="38100">
            <a:solidFill>
              <a:srgbClr val="C00C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35" descr="Figure 3: The trust basis in algorithmic identity systems.">
            <a:extLst>
              <a:ext uri="{FF2B5EF4-FFF2-40B4-BE49-F238E27FC236}">
                <a16:creationId xmlns:a16="http://schemas.microsoft.com/office/drawing/2014/main" id="{DC180302-BDBE-314D-A81D-4B27138BD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337" y="3137864"/>
            <a:ext cx="1643611" cy="180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D3ACD6D-19E5-514F-B22E-AD365C6C1D75}"/>
              </a:ext>
            </a:extLst>
          </p:cNvPr>
          <p:cNvSpPr/>
          <p:nvPr/>
        </p:nvSpPr>
        <p:spPr>
          <a:xfrm>
            <a:off x="3435268" y="3929265"/>
            <a:ext cx="407150" cy="584575"/>
          </a:xfrm>
          <a:prstGeom prst="rect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F1164AA-8570-B74C-93ED-6E458383ED96}"/>
              </a:ext>
            </a:extLst>
          </p:cNvPr>
          <p:cNvSpPr/>
          <p:nvPr/>
        </p:nvSpPr>
        <p:spPr>
          <a:xfrm>
            <a:off x="4678173" y="3947284"/>
            <a:ext cx="407150" cy="580025"/>
          </a:xfrm>
          <a:prstGeom prst="rect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D9F97C-BB18-CA47-A70B-22656C5BDACC}"/>
              </a:ext>
            </a:extLst>
          </p:cNvPr>
          <p:cNvSpPr/>
          <p:nvPr/>
        </p:nvSpPr>
        <p:spPr>
          <a:xfrm>
            <a:off x="3783202" y="4568176"/>
            <a:ext cx="931946" cy="388959"/>
          </a:xfrm>
          <a:prstGeom prst="rect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0010E36-835A-9D4B-9BFB-1A2C4B7779E0}"/>
              </a:ext>
            </a:extLst>
          </p:cNvPr>
          <p:cNvSpPr/>
          <p:nvPr/>
        </p:nvSpPr>
        <p:spPr>
          <a:xfrm>
            <a:off x="4045600" y="3111438"/>
            <a:ext cx="407150" cy="580025"/>
          </a:xfrm>
          <a:prstGeom prst="rect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7D51B99-5E46-4145-8558-92F539A2DB35}"/>
              </a:ext>
            </a:extLst>
          </p:cNvPr>
          <p:cNvSpPr/>
          <p:nvPr/>
        </p:nvSpPr>
        <p:spPr>
          <a:xfrm>
            <a:off x="133350" y="5186415"/>
            <a:ext cx="8587431" cy="377640"/>
          </a:xfrm>
          <a:prstGeom prst="rect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A08BC9E-0AE9-9446-8FC1-5DC481927C1B}"/>
              </a:ext>
            </a:extLst>
          </p:cNvPr>
          <p:cNvSpPr/>
          <p:nvPr/>
        </p:nvSpPr>
        <p:spPr>
          <a:xfrm>
            <a:off x="5648631" y="2413617"/>
            <a:ext cx="3445894" cy="2372879"/>
          </a:xfrm>
          <a:prstGeom prst="rect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85F4A09-37DA-2048-8628-3DF175C87CE3}"/>
              </a:ext>
            </a:extLst>
          </p:cNvPr>
          <p:cNvSpPr/>
          <p:nvPr/>
        </p:nvSpPr>
        <p:spPr>
          <a:xfrm>
            <a:off x="133350" y="2459111"/>
            <a:ext cx="3103605" cy="3065874"/>
          </a:xfrm>
          <a:prstGeom prst="rect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B1570FA-A3EB-384C-B186-5D73E1A989A8}"/>
              </a:ext>
            </a:extLst>
          </p:cNvPr>
          <p:cNvSpPr/>
          <p:nvPr/>
        </p:nvSpPr>
        <p:spPr>
          <a:xfrm>
            <a:off x="6761317" y="4494448"/>
            <a:ext cx="18389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[public key / API info]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644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00"/>
                            </p:stCondLst>
                            <p:childTnLst>
                              <p:par>
                                <p:cTn id="16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0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7" grpId="0"/>
      <p:bldP spid="8" grpId="0"/>
      <p:bldP spid="24" grpId="0"/>
      <p:bldP spid="31" grpId="0"/>
      <p:bldP spid="23" grpId="0" animBg="1"/>
      <p:bldP spid="23" grpId="1" animBg="1"/>
      <p:bldP spid="40" grpId="0"/>
      <p:bldP spid="41" grpId="0"/>
      <p:bldP spid="42" grpId="0"/>
      <p:bldP spid="43" grpId="0" animBg="1"/>
      <p:bldP spid="55" grpId="0" animBg="1"/>
      <p:bldP spid="55" grpId="1" animBg="1"/>
      <p:bldP spid="55" grpId="2" animBg="1"/>
      <p:bldP spid="55" grpId="3" animBg="1"/>
      <p:bldP spid="55" grpId="4" animBg="1"/>
      <p:bldP spid="56" grpId="0" animBg="1"/>
      <p:bldP spid="56" grpId="1" animBg="1"/>
      <p:bldP spid="56" grpId="2" animBg="1"/>
      <p:bldP spid="57" grpId="0" animBg="1"/>
      <p:bldP spid="58" grpId="0" animBg="1"/>
      <p:bldP spid="58" grpId="1" animBg="1"/>
      <p:bldP spid="46" grpId="0" animBg="1"/>
      <p:bldP spid="46" grpId="1" animBg="1"/>
      <p:bldP spid="61" grpId="0" animBg="1"/>
      <p:bldP spid="64" grpId="0" animBg="1"/>
      <p:bldP spid="64" grpId="1" animBg="1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Content Placeholder 4">
            <a:extLst>
              <a:ext uri="{FF2B5EF4-FFF2-40B4-BE49-F238E27FC236}">
                <a16:creationId xmlns:a16="http://schemas.microsoft.com/office/drawing/2014/main" id="{52DB0460-E6FE-CD49-8B2A-03AA72876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1"/>
            <a:ext cx="3768166" cy="27614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91AAA04-103B-3A46-BC56-2E649BA4B984}"/>
              </a:ext>
            </a:extLst>
          </p:cNvPr>
          <p:cNvGrpSpPr/>
          <p:nvPr/>
        </p:nvGrpSpPr>
        <p:grpSpPr>
          <a:xfrm>
            <a:off x="3034369" y="3228367"/>
            <a:ext cx="1850728" cy="952028"/>
            <a:chOff x="3525044" y="1742925"/>
            <a:chExt cx="3221735" cy="1774346"/>
          </a:xfrm>
        </p:grpSpPr>
        <p:pic>
          <p:nvPicPr>
            <p:cNvPr id="8" name="Picture 7" descr="Graphical user interface, text, application, email, website&#10;&#10;Description automatically generated">
              <a:extLst>
                <a:ext uri="{FF2B5EF4-FFF2-40B4-BE49-F238E27FC236}">
                  <a16:creationId xmlns:a16="http://schemas.microsoft.com/office/drawing/2014/main" id="{0EF3BAB7-7E0A-F24E-979D-655A2696B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7816"/>
            <a:stretch/>
          </p:blipFill>
          <p:spPr>
            <a:xfrm>
              <a:off x="3525044" y="1742925"/>
              <a:ext cx="3221735" cy="1774346"/>
            </a:xfrm>
            <a:prstGeom prst="rect">
              <a:avLst/>
            </a:prstGeom>
            <a:ln w="19050">
              <a:solidFill>
                <a:srgbClr val="D883FF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342CD4-4FAC-3447-B87D-2493C8718CDF}"/>
                </a:ext>
              </a:extLst>
            </p:cNvPr>
            <p:cNvSpPr/>
            <p:nvPr/>
          </p:nvSpPr>
          <p:spPr>
            <a:xfrm>
              <a:off x="3927029" y="2152045"/>
              <a:ext cx="2238153" cy="794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91" name="Picture 190" descr="Text&#10;&#10;Description automatically generated">
              <a:extLst>
                <a:ext uri="{FF2B5EF4-FFF2-40B4-BE49-F238E27FC236}">
                  <a16:creationId xmlns:a16="http://schemas.microsoft.com/office/drawing/2014/main" id="{1753242B-B6F1-0749-951B-EFBEEE6C2A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241" t="28819" r="11667" b="33537"/>
            <a:stretch/>
          </p:blipFill>
          <p:spPr>
            <a:xfrm>
              <a:off x="4076068" y="2215902"/>
              <a:ext cx="2115734" cy="50994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838E46E-AB2C-AE43-9335-88ACE5C66799}"/>
              </a:ext>
            </a:extLst>
          </p:cNvPr>
          <p:cNvSpPr txBox="1"/>
          <p:nvPr/>
        </p:nvSpPr>
        <p:spPr>
          <a:xfrm>
            <a:off x="5341132" y="3623670"/>
            <a:ext cx="81855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Ubuntu" panose="020B0504030602030204" pitchFamily="34" charset="0"/>
              </a:rPr>
              <a:t>Media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570AEA0E-F8CB-944C-870B-0CBBE852F924}"/>
              </a:ext>
            </a:extLst>
          </p:cNvPr>
          <p:cNvSpPr txBox="1"/>
          <p:nvPr/>
        </p:nvSpPr>
        <p:spPr>
          <a:xfrm>
            <a:off x="5341132" y="3350210"/>
            <a:ext cx="81855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Ubuntu" panose="020B0504030602030204" pitchFamily="34" charset="0"/>
              </a:rPr>
              <a:t>Project/use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EF5E5B7B-D4C8-7B48-98B7-129B8686A859}"/>
              </a:ext>
            </a:extLst>
          </p:cNvPr>
          <p:cNvSpPr txBox="1"/>
          <p:nvPr/>
        </p:nvSpPr>
        <p:spPr>
          <a:xfrm>
            <a:off x="6276908" y="3355917"/>
            <a:ext cx="701927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Ubuntu" panose="020B0504030602030204" pitchFamily="34" charset="0"/>
              </a:rPr>
              <a:t>Term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AE9814CA-9C76-664B-8A43-C046DA0A3EFC}"/>
              </a:ext>
            </a:extLst>
          </p:cNvPr>
          <p:cNvSpPr txBox="1"/>
          <p:nvPr/>
        </p:nvSpPr>
        <p:spPr>
          <a:xfrm>
            <a:off x="5349811" y="3899395"/>
            <a:ext cx="81855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Ubuntu" panose="020B0504030602030204" pitchFamily="34" charset="0"/>
              </a:rPr>
              <a:t>Territory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481E8D69-407E-3140-9B84-6373CD7ED28E}"/>
              </a:ext>
            </a:extLst>
          </p:cNvPr>
          <p:cNvSpPr txBox="1"/>
          <p:nvPr/>
        </p:nvSpPr>
        <p:spPr>
          <a:xfrm>
            <a:off x="6276908" y="3622715"/>
            <a:ext cx="701927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Ubuntu" panose="020B0504030602030204" pitchFamily="34" charset="0"/>
              </a:rPr>
              <a:t>MFN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173C2D42-FE80-914A-B56C-7395B0BB5B1D}"/>
              </a:ext>
            </a:extLst>
          </p:cNvPr>
          <p:cNvSpPr txBox="1"/>
          <p:nvPr/>
        </p:nvSpPr>
        <p:spPr>
          <a:xfrm>
            <a:off x="6276908" y="3889512"/>
            <a:ext cx="701927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Ubuntu" panose="020B0504030602030204" pitchFamily="34" charset="0"/>
              </a:rPr>
              <a:t>Fee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480394-7FDE-6D49-A869-7892DBDA1169}"/>
              </a:ext>
            </a:extLst>
          </p:cNvPr>
          <p:cNvSpPr/>
          <p:nvPr/>
        </p:nvSpPr>
        <p:spPr>
          <a:xfrm>
            <a:off x="5187608" y="3234995"/>
            <a:ext cx="2059284" cy="983829"/>
          </a:xfrm>
          <a:prstGeom prst="rect">
            <a:avLst/>
          </a:prstGeom>
          <a:noFill/>
          <a:ln w="19050">
            <a:solidFill>
              <a:srgbClr val="D88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030FC94-727F-204C-8262-61A2CBB497B2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85097" y="3704380"/>
            <a:ext cx="303047" cy="1"/>
          </a:xfrm>
          <a:prstGeom prst="straightConnector1">
            <a:avLst/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0E7A96C0-8F7A-B444-A0AD-C2B8701F9F2A}"/>
              </a:ext>
            </a:extLst>
          </p:cNvPr>
          <p:cNvSpPr txBox="1"/>
          <p:nvPr/>
        </p:nvSpPr>
        <p:spPr>
          <a:xfrm>
            <a:off x="-5860" y="845283"/>
            <a:ext cx="4003670" cy="3231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Ubuntu" panose="020B0504030602030204" pitchFamily="34" charset="0"/>
              </a:rPr>
              <a:t>Switchchord Synch Licensing Marketplace</a:t>
            </a:r>
          </a:p>
        </p:txBody>
      </p:sp>
      <p:pic>
        <p:nvPicPr>
          <p:cNvPr id="1026" name="Picture 2" descr="DreamWorks Animation - Wikipedia">
            <a:extLst>
              <a:ext uri="{FF2B5EF4-FFF2-40B4-BE49-F238E27FC236}">
                <a16:creationId xmlns:a16="http://schemas.microsoft.com/office/drawing/2014/main" id="{3526BBDD-9A29-3A41-9828-E6261BAAB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869" y="3339813"/>
            <a:ext cx="1047993" cy="61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ny Music - Wikipedia">
            <a:extLst>
              <a:ext uri="{FF2B5EF4-FFF2-40B4-BE49-F238E27FC236}">
                <a16:creationId xmlns:a16="http://schemas.microsoft.com/office/drawing/2014/main" id="{E5983A03-F05C-7949-B9A2-2615E3D73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266" y="2191588"/>
            <a:ext cx="726934" cy="78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rner Chappell Music - Wikipedia">
            <a:extLst>
              <a:ext uri="{FF2B5EF4-FFF2-40B4-BE49-F238E27FC236}">
                <a16:creationId xmlns:a16="http://schemas.microsoft.com/office/drawing/2014/main" id="{F87D5B17-06FD-9847-B89B-342734199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911" y="3167128"/>
            <a:ext cx="1074681" cy="38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iversal Music Publishing Group · BIFA · British Independent Film Awards">
            <a:extLst>
              <a:ext uri="{FF2B5EF4-FFF2-40B4-BE49-F238E27FC236}">
                <a16:creationId xmlns:a16="http://schemas.microsoft.com/office/drawing/2014/main" id="{C3BC46EB-BC55-534F-9AEF-04538BBD2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02" y="3891535"/>
            <a:ext cx="1028882" cy="60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obalt Music | Built for Creators">
            <a:extLst>
              <a:ext uri="{FF2B5EF4-FFF2-40B4-BE49-F238E27FC236}">
                <a16:creationId xmlns:a16="http://schemas.microsoft.com/office/drawing/2014/main" id="{28BF9D28-2684-A645-8201-F3DA2B8D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457" y="4788478"/>
            <a:ext cx="1126385" cy="34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irit Music Group | Home">
            <a:extLst>
              <a:ext uri="{FF2B5EF4-FFF2-40B4-BE49-F238E27FC236}">
                <a16:creationId xmlns:a16="http://schemas.microsoft.com/office/drawing/2014/main" id="{26E1A23E-72C4-D34E-96AB-BEAB45FE7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038" y="5515769"/>
            <a:ext cx="1078546" cy="17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2" name="Rectangle 241">
            <a:extLst>
              <a:ext uri="{FF2B5EF4-FFF2-40B4-BE49-F238E27FC236}">
                <a16:creationId xmlns:a16="http://schemas.microsoft.com/office/drawing/2014/main" id="{61BEFD1D-D350-BF44-A708-4A78B15B713C}"/>
              </a:ext>
            </a:extLst>
          </p:cNvPr>
          <p:cNvSpPr/>
          <p:nvPr/>
        </p:nvSpPr>
        <p:spPr>
          <a:xfrm>
            <a:off x="7756358" y="3825944"/>
            <a:ext cx="1212747" cy="716725"/>
          </a:xfrm>
          <a:prstGeom prst="rect">
            <a:avLst/>
          </a:prstGeom>
          <a:noFill/>
          <a:ln w="19050">
            <a:solidFill>
              <a:srgbClr val="D88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65099324-83DC-034F-BF94-251CB4AEC49E}"/>
              </a:ext>
            </a:extLst>
          </p:cNvPr>
          <p:cNvSpPr/>
          <p:nvPr/>
        </p:nvSpPr>
        <p:spPr>
          <a:xfrm>
            <a:off x="7760096" y="3151945"/>
            <a:ext cx="1212747" cy="595185"/>
          </a:xfrm>
          <a:prstGeom prst="rect">
            <a:avLst/>
          </a:prstGeom>
          <a:noFill/>
          <a:ln w="19050">
            <a:solidFill>
              <a:srgbClr val="D88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172E5A87-E325-744D-A569-DE254E4BD76A}"/>
              </a:ext>
            </a:extLst>
          </p:cNvPr>
          <p:cNvSpPr/>
          <p:nvPr/>
        </p:nvSpPr>
        <p:spPr>
          <a:xfrm>
            <a:off x="7756358" y="2162338"/>
            <a:ext cx="1212747" cy="902347"/>
          </a:xfrm>
          <a:prstGeom prst="rect">
            <a:avLst/>
          </a:prstGeom>
          <a:noFill/>
          <a:ln w="19050">
            <a:solidFill>
              <a:srgbClr val="D88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C2EE40B2-5F83-A941-870A-B7BD1DF1C41C}"/>
              </a:ext>
            </a:extLst>
          </p:cNvPr>
          <p:cNvSpPr/>
          <p:nvPr/>
        </p:nvSpPr>
        <p:spPr>
          <a:xfrm>
            <a:off x="7754276" y="4621482"/>
            <a:ext cx="1212747" cy="716725"/>
          </a:xfrm>
          <a:prstGeom prst="rect">
            <a:avLst/>
          </a:prstGeom>
          <a:noFill/>
          <a:ln w="19050">
            <a:solidFill>
              <a:srgbClr val="D88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0EB490ED-6BE7-6B4D-820F-38A3A85412BF}"/>
              </a:ext>
            </a:extLst>
          </p:cNvPr>
          <p:cNvSpPr/>
          <p:nvPr/>
        </p:nvSpPr>
        <p:spPr>
          <a:xfrm>
            <a:off x="7760096" y="5417020"/>
            <a:ext cx="1212747" cy="442697"/>
          </a:xfrm>
          <a:prstGeom prst="rect">
            <a:avLst/>
          </a:prstGeom>
          <a:noFill/>
          <a:ln w="19050">
            <a:solidFill>
              <a:srgbClr val="D88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C8D8D449-202A-7C4D-8DD9-C617C724B3AB}"/>
              </a:ext>
            </a:extLst>
          </p:cNvPr>
          <p:cNvCxnSpPr>
            <a:cxnSpLocks/>
          </p:cNvCxnSpPr>
          <p:nvPr/>
        </p:nvCxnSpPr>
        <p:spPr>
          <a:xfrm>
            <a:off x="2527033" y="3648972"/>
            <a:ext cx="492041" cy="1"/>
          </a:xfrm>
          <a:prstGeom prst="straightConnector1">
            <a:avLst/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2D4CE05-E538-9B4F-ACEA-33751C8AF59B}"/>
              </a:ext>
            </a:extLst>
          </p:cNvPr>
          <p:cNvCxnSpPr>
            <a:stCxn id="53" idx="3"/>
            <a:endCxn id="244" idx="1"/>
          </p:cNvCxnSpPr>
          <p:nvPr/>
        </p:nvCxnSpPr>
        <p:spPr>
          <a:xfrm flipV="1">
            <a:off x="7246892" y="2613512"/>
            <a:ext cx="509466" cy="1113398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46A4DEB-849C-614A-B7FA-73ECF09073F6}"/>
              </a:ext>
            </a:extLst>
          </p:cNvPr>
          <p:cNvCxnSpPr>
            <a:stCxn id="53" idx="3"/>
            <a:endCxn id="243" idx="1"/>
          </p:cNvCxnSpPr>
          <p:nvPr/>
        </p:nvCxnSpPr>
        <p:spPr>
          <a:xfrm flipV="1">
            <a:off x="7246892" y="3449537"/>
            <a:ext cx="513204" cy="277373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3931301-58CD-9946-90F9-4964861E8903}"/>
              </a:ext>
            </a:extLst>
          </p:cNvPr>
          <p:cNvCxnSpPr>
            <a:stCxn id="53" idx="3"/>
            <a:endCxn id="242" idx="1"/>
          </p:cNvCxnSpPr>
          <p:nvPr/>
        </p:nvCxnSpPr>
        <p:spPr>
          <a:xfrm>
            <a:off x="7246892" y="3726910"/>
            <a:ext cx="509466" cy="457397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C2E3FD5-D472-C242-974C-BE51886EC301}"/>
              </a:ext>
            </a:extLst>
          </p:cNvPr>
          <p:cNvCxnSpPr>
            <a:stCxn id="53" idx="3"/>
            <a:endCxn id="245" idx="1"/>
          </p:cNvCxnSpPr>
          <p:nvPr/>
        </p:nvCxnSpPr>
        <p:spPr>
          <a:xfrm>
            <a:off x="7246892" y="3726910"/>
            <a:ext cx="507384" cy="1252935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76CCF6D-BB6D-0844-91FD-F69A5E8879A4}"/>
              </a:ext>
            </a:extLst>
          </p:cNvPr>
          <p:cNvCxnSpPr>
            <a:stCxn id="53" idx="3"/>
            <a:endCxn id="246" idx="1"/>
          </p:cNvCxnSpPr>
          <p:nvPr/>
        </p:nvCxnSpPr>
        <p:spPr>
          <a:xfrm>
            <a:off x="7246892" y="3726910"/>
            <a:ext cx="513204" cy="1911459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41F1F675-E784-8140-96F8-09DCAF8047E5}"/>
              </a:ext>
            </a:extLst>
          </p:cNvPr>
          <p:cNvSpPr txBox="1"/>
          <p:nvPr/>
        </p:nvSpPr>
        <p:spPr>
          <a:xfrm>
            <a:off x="344672" y="4549066"/>
            <a:ext cx="1047993" cy="1292662"/>
          </a:xfrm>
          <a:prstGeom prst="rect">
            <a:avLst/>
          </a:prstGeom>
          <a:noFill/>
          <a:ln w="31750">
            <a:solidFill>
              <a:srgbClr val="D883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Ubuntu" panose="020B0504030602030204" pitchFamily="34" charset="0"/>
              </a:rPr>
              <a:t>Standard </a:t>
            </a:r>
          </a:p>
          <a:p>
            <a:pPr algn="ctr"/>
            <a:r>
              <a:rPr lang="en-US" sz="900" b="1" dirty="0">
                <a:latin typeface="Ubuntu" panose="020B0504030602030204" pitchFamily="34" charset="0"/>
              </a:rPr>
              <a:t>Synch License</a:t>
            </a:r>
          </a:p>
          <a:p>
            <a:pPr algn="ctr"/>
            <a:r>
              <a:rPr lang="en-US" sz="900" b="1" dirty="0">
                <a:latin typeface="Ubuntu" panose="020B0504030602030204" pitchFamily="34" charset="0"/>
              </a:rPr>
              <a:t>(Sony)</a:t>
            </a:r>
          </a:p>
          <a:p>
            <a:pPr algn="ctr"/>
            <a:endParaRPr lang="en-US" sz="900" dirty="0">
              <a:latin typeface="Ubuntu" panose="020B0504030602030204" pitchFamily="34" charset="0"/>
            </a:endParaRPr>
          </a:p>
          <a:p>
            <a:pPr algn="ctr"/>
            <a:endParaRPr lang="en-US" sz="900" dirty="0">
              <a:latin typeface="Ubuntu" panose="020B0504030602030204" pitchFamily="34" charset="0"/>
            </a:endParaRPr>
          </a:p>
          <a:p>
            <a:pPr algn="ctr"/>
            <a:endParaRPr lang="en-US" sz="900" dirty="0">
              <a:latin typeface="Ubuntu" panose="020B0504030602030204" pitchFamily="34" charset="0"/>
            </a:endParaRPr>
          </a:p>
          <a:p>
            <a:endParaRPr lang="en-US" sz="900" dirty="0">
              <a:latin typeface="Ubuntu" panose="020B0504030602030204" pitchFamily="34" charset="0"/>
            </a:endParaRPr>
          </a:p>
          <a:p>
            <a:r>
              <a:rPr lang="en-US" sz="1500" b="1" dirty="0">
                <a:latin typeface="Ubuntu" panose="020B0504030602030204" pitchFamily="34" charset="0"/>
              </a:rPr>
              <a:t>X</a:t>
            </a:r>
            <a:r>
              <a:rPr lang="en-US" sz="1500" dirty="0">
                <a:latin typeface="Ubuntu" panose="020B0504030602030204" pitchFamily="34" charset="0"/>
              </a:rPr>
              <a:t>         </a:t>
            </a:r>
            <a:r>
              <a:rPr lang="en-US" sz="1500" b="1" dirty="0">
                <a:latin typeface="Ubuntu" panose="020B0504030602030204" pitchFamily="34" charset="0"/>
              </a:rPr>
              <a:t>X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5686AB-A479-784F-A3A1-0515EE63849C}"/>
              </a:ext>
            </a:extLst>
          </p:cNvPr>
          <p:cNvCxnSpPr>
            <a:cxnSpLocks/>
          </p:cNvCxnSpPr>
          <p:nvPr/>
        </p:nvCxnSpPr>
        <p:spPr>
          <a:xfrm>
            <a:off x="459415" y="5165375"/>
            <a:ext cx="80202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439BC381-005E-F144-AEAD-31E26BDFB62B}"/>
              </a:ext>
            </a:extLst>
          </p:cNvPr>
          <p:cNvCxnSpPr>
            <a:cxnSpLocks/>
          </p:cNvCxnSpPr>
          <p:nvPr/>
        </p:nvCxnSpPr>
        <p:spPr>
          <a:xfrm flipV="1">
            <a:off x="459415" y="5296213"/>
            <a:ext cx="785534" cy="166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393B21D6-974D-9940-8EB1-B29238B42C75}"/>
              </a:ext>
            </a:extLst>
          </p:cNvPr>
          <p:cNvCxnSpPr>
            <a:cxnSpLocks/>
          </p:cNvCxnSpPr>
          <p:nvPr/>
        </p:nvCxnSpPr>
        <p:spPr>
          <a:xfrm flipV="1">
            <a:off x="459415" y="5437018"/>
            <a:ext cx="508132" cy="166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50AF53EF-D6B0-584F-8613-8768BFBBAFB8}"/>
              </a:ext>
            </a:extLst>
          </p:cNvPr>
          <p:cNvCxnSpPr>
            <a:cxnSpLocks/>
          </p:cNvCxnSpPr>
          <p:nvPr/>
        </p:nvCxnSpPr>
        <p:spPr>
          <a:xfrm flipV="1">
            <a:off x="1069963" y="5731297"/>
            <a:ext cx="266927" cy="16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4855EE46-957A-8247-A351-73D452BEE796}"/>
              </a:ext>
            </a:extLst>
          </p:cNvPr>
          <p:cNvCxnSpPr>
            <a:cxnSpLocks/>
          </p:cNvCxnSpPr>
          <p:nvPr/>
        </p:nvCxnSpPr>
        <p:spPr>
          <a:xfrm flipV="1">
            <a:off x="544105" y="5734462"/>
            <a:ext cx="266927" cy="16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B1643718-C15F-7E48-8E38-4C48672D733E}"/>
              </a:ext>
            </a:extLst>
          </p:cNvPr>
          <p:cNvCxnSpPr>
            <a:cxnSpLocks/>
            <a:stCxn id="53" idx="2"/>
            <a:endCxn id="251" idx="0"/>
          </p:cNvCxnSpPr>
          <p:nvPr/>
        </p:nvCxnSpPr>
        <p:spPr>
          <a:xfrm rot="5400000">
            <a:off x="3377839" y="1709655"/>
            <a:ext cx="330242" cy="534858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F17C8146-829F-694A-B237-4F8EDDE29647}"/>
              </a:ext>
            </a:extLst>
          </p:cNvPr>
          <p:cNvCxnSpPr>
            <a:cxnSpLocks/>
            <a:stCxn id="53" idx="2"/>
            <a:endCxn id="95" idx="0"/>
          </p:cNvCxnSpPr>
          <p:nvPr/>
        </p:nvCxnSpPr>
        <p:spPr>
          <a:xfrm rot="5400000">
            <a:off x="3971863" y="2300451"/>
            <a:ext cx="327014" cy="416376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5BE2FB50-7A7C-874F-86B3-314B725ECDAA}"/>
              </a:ext>
            </a:extLst>
          </p:cNvPr>
          <p:cNvCxnSpPr>
            <a:cxnSpLocks/>
            <a:stCxn id="53" idx="2"/>
            <a:endCxn id="105" idx="0"/>
          </p:cNvCxnSpPr>
          <p:nvPr/>
        </p:nvCxnSpPr>
        <p:spPr>
          <a:xfrm rot="5400000">
            <a:off x="4563466" y="2893668"/>
            <a:ext cx="328628" cy="2978940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301C548B-976D-1143-BCF2-9D228A1EDEAB}"/>
              </a:ext>
            </a:extLst>
          </p:cNvPr>
          <p:cNvCxnSpPr>
            <a:cxnSpLocks/>
            <a:stCxn id="53" idx="2"/>
            <a:endCxn id="112" idx="0"/>
          </p:cNvCxnSpPr>
          <p:nvPr/>
        </p:nvCxnSpPr>
        <p:spPr>
          <a:xfrm rot="5400000">
            <a:off x="5160184" y="3481772"/>
            <a:ext cx="320015" cy="1794119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C1E961B8-9FAD-BC49-9979-F80FC9CF1178}"/>
              </a:ext>
            </a:extLst>
          </p:cNvPr>
          <p:cNvCxnSpPr>
            <a:cxnSpLocks/>
            <a:stCxn id="53" idx="2"/>
            <a:endCxn id="118" idx="0"/>
          </p:cNvCxnSpPr>
          <p:nvPr/>
        </p:nvCxnSpPr>
        <p:spPr>
          <a:xfrm rot="5400000">
            <a:off x="5779673" y="4108261"/>
            <a:ext cx="327014" cy="54814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6" descr="Nellyville - Wikipedia">
            <a:extLst>
              <a:ext uri="{FF2B5EF4-FFF2-40B4-BE49-F238E27FC236}">
                <a16:creationId xmlns:a16="http://schemas.microsoft.com/office/drawing/2014/main" id="{CC87E53D-3D50-4F4D-A8FF-6658FDE56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574" y="2397380"/>
            <a:ext cx="620645" cy="62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FA28C16F-B139-4448-8D57-4E41151C98AB}"/>
              </a:ext>
            </a:extLst>
          </p:cNvPr>
          <p:cNvCxnSpPr>
            <a:cxnSpLocks/>
            <a:stCxn id="1040" idx="3"/>
          </p:cNvCxnSpPr>
          <p:nvPr/>
        </p:nvCxnSpPr>
        <p:spPr>
          <a:xfrm>
            <a:off x="4707218" y="2707703"/>
            <a:ext cx="76481" cy="52760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Rectangle 411">
            <a:extLst>
              <a:ext uri="{FF2B5EF4-FFF2-40B4-BE49-F238E27FC236}">
                <a16:creationId xmlns:a16="http://schemas.microsoft.com/office/drawing/2014/main" id="{39DC565A-57A0-6640-93D6-02F7A0C06D70}"/>
              </a:ext>
            </a:extLst>
          </p:cNvPr>
          <p:cNvSpPr/>
          <p:nvPr/>
        </p:nvSpPr>
        <p:spPr>
          <a:xfrm>
            <a:off x="1317517" y="3226168"/>
            <a:ext cx="1212747" cy="902347"/>
          </a:xfrm>
          <a:prstGeom prst="rect">
            <a:avLst/>
          </a:prstGeom>
          <a:noFill/>
          <a:ln w="19050">
            <a:solidFill>
              <a:srgbClr val="D88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0FE6518-6F18-2444-A77E-00A78588ADA2}"/>
              </a:ext>
            </a:extLst>
          </p:cNvPr>
          <p:cNvSpPr txBox="1"/>
          <p:nvPr/>
        </p:nvSpPr>
        <p:spPr>
          <a:xfrm>
            <a:off x="1529492" y="4545838"/>
            <a:ext cx="1047993" cy="1292662"/>
          </a:xfrm>
          <a:prstGeom prst="rect">
            <a:avLst/>
          </a:prstGeom>
          <a:noFill/>
          <a:ln w="31750">
            <a:solidFill>
              <a:srgbClr val="D883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Ubuntu" panose="020B0504030602030204" pitchFamily="34" charset="0"/>
              </a:rPr>
              <a:t>Standard </a:t>
            </a:r>
          </a:p>
          <a:p>
            <a:pPr algn="ctr"/>
            <a:r>
              <a:rPr lang="en-US" sz="900" b="1" dirty="0">
                <a:latin typeface="Ubuntu" panose="020B0504030602030204" pitchFamily="34" charset="0"/>
              </a:rPr>
              <a:t>Synch License</a:t>
            </a:r>
          </a:p>
          <a:p>
            <a:pPr algn="ctr"/>
            <a:r>
              <a:rPr lang="en-US" sz="900" b="1" dirty="0">
                <a:latin typeface="Ubuntu" panose="020B0504030602030204" pitchFamily="34" charset="0"/>
              </a:rPr>
              <a:t>(Warner)</a:t>
            </a:r>
          </a:p>
          <a:p>
            <a:pPr algn="ctr"/>
            <a:endParaRPr lang="en-US" sz="900" dirty="0">
              <a:latin typeface="Ubuntu" panose="020B0504030602030204" pitchFamily="34" charset="0"/>
            </a:endParaRPr>
          </a:p>
          <a:p>
            <a:pPr algn="ctr"/>
            <a:endParaRPr lang="en-US" sz="900" dirty="0">
              <a:latin typeface="Ubuntu" panose="020B0504030602030204" pitchFamily="34" charset="0"/>
            </a:endParaRPr>
          </a:p>
          <a:p>
            <a:pPr algn="ctr"/>
            <a:endParaRPr lang="en-US" sz="900" dirty="0">
              <a:latin typeface="Ubuntu" panose="020B0504030602030204" pitchFamily="34" charset="0"/>
            </a:endParaRPr>
          </a:p>
          <a:p>
            <a:endParaRPr lang="en-US" sz="900" dirty="0">
              <a:latin typeface="Ubuntu" panose="020B0504030602030204" pitchFamily="34" charset="0"/>
            </a:endParaRPr>
          </a:p>
          <a:p>
            <a:r>
              <a:rPr lang="en-US" sz="1500" b="1" dirty="0">
                <a:latin typeface="Ubuntu" panose="020B0504030602030204" pitchFamily="34" charset="0"/>
              </a:rPr>
              <a:t>X</a:t>
            </a:r>
            <a:r>
              <a:rPr lang="en-US" sz="1500" dirty="0">
                <a:latin typeface="Ubuntu" panose="020B0504030602030204" pitchFamily="34" charset="0"/>
              </a:rPr>
              <a:t>         </a:t>
            </a:r>
            <a:r>
              <a:rPr lang="en-US" sz="1500" b="1" dirty="0">
                <a:latin typeface="Ubuntu" panose="020B0504030602030204" pitchFamily="34" charset="0"/>
              </a:rPr>
              <a:t>X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CBFCBA3-AA89-D44E-B76D-1090A8933AA4}"/>
              </a:ext>
            </a:extLst>
          </p:cNvPr>
          <p:cNvCxnSpPr>
            <a:cxnSpLocks/>
          </p:cNvCxnSpPr>
          <p:nvPr/>
        </p:nvCxnSpPr>
        <p:spPr>
          <a:xfrm>
            <a:off x="1644236" y="5162148"/>
            <a:ext cx="80202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EABEE5B-AD8C-7C4B-88D6-2A8368A571E9}"/>
              </a:ext>
            </a:extLst>
          </p:cNvPr>
          <p:cNvCxnSpPr>
            <a:cxnSpLocks/>
          </p:cNvCxnSpPr>
          <p:nvPr/>
        </p:nvCxnSpPr>
        <p:spPr>
          <a:xfrm flipV="1">
            <a:off x="1644236" y="5292985"/>
            <a:ext cx="785534" cy="166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F7A60B8-B3E8-E347-8AB9-14116AF36FF6}"/>
              </a:ext>
            </a:extLst>
          </p:cNvPr>
          <p:cNvCxnSpPr>
            <a:cxnSpLocks/>
          </p:cNvCxnSpPr>
          <p:nvPr/>
        </p:nvCxnSpPr>
        <p:spPr>
          <a:xfrm flipV="1">
            <a:off x="1644236" y="5433791"/>
            <a:ext cx="508132" cy="166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54CA62B-02E8-4443-9622-437E7D6D3978}"/>
              </a:ext>
            </a:extLst>
          </p:cNvPr>
          <p:cNvCxnSpPr>
            <a:cxnSpLocks/>
          </p:cNvCxnSpPr>
          <p:nvPr/>
        </p:nvCxnSpPr>
        <p:spPr>
          <a:xfrm flipV="1">
            <a:off x="2254784" y="5728070"/>
            <a:ext cx="266927" cy="16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2DEA220-9141-7D44-855C-4AD53DFF284F}"/>
              </a:ext>
            </a:extLst>
          </p:cNvPr>
          <p:cNvCxnSpPr>
            <a:cxnSpLocks/>
          </p:cNvCxnSpPr>
          <p:nvPr/>
        </p:nvCxnSpPr>
        <p:spPr>
          <a:xfrm flipV="1">
            <a:off x="1728925" y="5731235"/>
            <a:ext cx="266927" cy="16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85A199-F374-B745-81EE-CB720462E5A1}"/>
              </a:ext>
            </a:extLst>
          </p:cNvPr>
          <p:cNvSpPr txBox="1"/>
          <p:nvPr/>
        </p:nvSpPr>
        <p:spPr>
          <a:xfrm>
            <a:off x="2714313" y="4547452"/>
            <a:ext cx="1047993" cy="1292662"/>
          </a:xfrm>
          <a:prstGeom prst="rect">
            <a:avLst/>
          </a:prstGeom>
          <a:noFill/>
          <a:ln w="31750">
            <a:solidFill>
              <a:srgbClr val="D883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Ubuntu" panose="020B0504030602030204" pitchFamily="34" charset="0"/>
              </a:rPr>
              <a:t>Standard </a:t>
            </a:r>
          </a:p>
          <a:p>
            <a:pPr algn="ctr"/>
            <a:r>
              <a:rPr lang="en-US" sz="900" b="1" dirty="0">
                <a:latin typeface="Ubuntu" panose="020B0504030602030204" pitchFamily="34" charset="0"/>
              </a:rPr>
              <a:t>Synch License</a:t>
            </a:r>
          </a:p>
          <a:p>
            <a:pPr algn="ctr"/>
            <a:r>
              <a:rPr lang="en-US" sz="900" b="1" dirty="0">
                <a:latin typeface="Ubuntu" panose="020B0504030602030204" pitchFamily="34" charset="0"/>
              </a:rPr>
              <a:t>(Universal)</a:t>
            </a:r>
          </a:p>
          <a:p>
            <a:pPr algn="ctr"/>
            <a:endParaRPr lang="en-US" sz="900" dirty="0">
              <a:latin typeface="Ubuntu" panose="020B0504030602030204" pitchFamily="34" charset="0"/>
            </a:endParaRPr>
          </a:p>
          <a:p>
            <a:pPr algn="ctr"/>
            <a:endParaRPr lang="en-US" sz="900" dirty="0">
              <a:latin typeface="Ubuntu" panose="020B0504030602030204" pitchFamily="34" charset="0"/>
            </a:endParaRPr>
          </a:p>
          <a:p>
            <a:pPr algn="ctr"/>
            <a:endParaRPr lang="en-US" sz="900" dirty="0">
              <a:latin typeface="Ubuntu" panose="020B0504030602030204" pitchFamily="34" charset="0"/>
            </a:endParaRPr>
          </a:p>
          <a:p>
            <a:endParaRPr lang="en-US" sz="900" dirty="0">
              <a:latin typeface="Ubuntu" panose="020B0504030602030204" pitchFamily="34" charset="0"/>
            </a:endParaRPr>
          </a:p>
          <a:p>
            <a:r>
              <a:rPr lang="en-US" sz="1500" b="1" dirty="0">
                <a:latin typeface="Ubuntu" panose="020B0504030602030204" pitchFamily="34" charset="0"/>
              </a:rPr>
              <a:t>X</a:t>
            </a:r>
            <a:r>
              <a:rPr lang="en-US" sz="1500" dirty="0">
                <a:latin typeface="Ubuntu" panose="020B0504030602030204" pitchFamily="34" charset="0"/>
              </a:rPr>
              <a:t>         </a:t>
            </a:r>
            <a:r>
              <a:rPr lang="en-US" sz="1500" b="1" dirty="0">
                <a:latin typeface="Ubuntu" panose="020B0504030602030204" pitchFamily="34" charset="0"/>
              </a:rPr>
              <a:t>X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D0C9DEA-FC8C-BB44-B15A-92EB5C74760C}"/>
              </a:ext>
            </a:extLst>
          </p:cNvPr>
          <p:cNvCxnSpPr>
            <a:cxnSpLocks/>
          </p:cNvCxnSpPr>
          <p:nvPr/>
        </p:nvCxnSpPr>
        <p:spPr>
          <a:xfrm>
            <a:off x="2829056" y="5163762"/>
            <a:ext cx="80202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7182F651-1F2A-584B-9A4D-59A125B82AE5}"/>
              </a:ext>
            </a:extLst>
          </p:cNvPr>
          <p:cNvCxnSpPr>
            <a:cxnSpLocks/>
          </p:cNvCxnSpPr>
          <p:nvPr/>
        </p:nvCxnSpPr>
        <p:spPr>
          <a:xfrm flipV="1">
            <a:off x="2829057" y="5294599"/>
            <a:ext cx="785534" cy="166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ED90F82-7506-B146-9D40-FAB7CAA5080C}"/>
              </a:ext>
            </a:extLst>
          </p:cNvPr>
          <p:cNvCxnSpPr>
            <a:cxnSpLocks/>
          </p:cNvCxnSpPr>
          <p:nvPr/>
        </p:nvCxnSpPr>
        <p:spPr>
          <a:xfrm flipV="1">
            <a:off x="2829057" y="5435405"/>
            <a:ext cx="508132" cy="166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32C5E1A-2322-5A42-BA5E-7CA8634BA771}"/>
              </a:ext>
            </a:extLst>
          </p:cNvPr>
          <p:cNvCxnSpPr>
            <a:cxnSpLocks/>
          </p:cNvCxnSpPr>
          <p:nvPr/>
        </p:nvCxnSpPr>
        <p:spPr>
          <a:xfrm flipV="1">
            <a:off x="3439605" y="5729684"/>
            <a:ext cx="266927" cy="16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BF1948B-9959-DD44-93AD-8FDD5107BFF7}"/>
              </a:ext>
            </a:extLst>
          </p:cNvPr>
          <p:cNvCxnSpPr>
            <a:cxnSpLocks/>
          </p:cNvCxnSpPr>
          <p:nvPr/>
        </p:nvCxnSpPr>
        <p:spPr>
          <a:xfrm flipV="1">
            <a:off x="2913746" y="5732849"/>
            <a:ext cx="266927" cy="16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DA4F8296-81B7-7C4A-A04F-150F9EC554FC}"/>
              </a:ext>
            </a:extLst>
          </p:cNvPr>
          <p:cNvSpPr txBox="1"/>
          <p:nvPr/>
        </p:nvSpPr>
        <p:spPr>
          <a:xfrm>
            <a:off x="3899134" y="4538839"/>
            <a:ext cx="1047993" cy="1292662"/>
          </a:xfrm>
          <a:prstGeom prst="rect">
            <a:avLst/>
          </a:prstGeom>
          <a:noFill/>
          <a:ln w="31750">
            <a:solidFill>
              <a:srgbClr val="D883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Ubuntu" panose="020B0504030602030204" pitchFamily="34" charset="0"/>
              </a:rPr>
              <a:t>Standard </a:t>
            </a:r>
          </a:p>
          <a:p>
            <a:pPr algn="ctr"/>
            <a:r>
              <a:rPr lang="en-US" sz="900" b="1" dirty="0">
                <a:latin typeface="Ubuntu" panose="020B0504030602030204" pitchFamily="34" charset="0"/>
              </a:rPr>
              <a:t>Synch License</a:t>
            </a:r>
          </a:p>
          <a:p>
            <a:pPr algn="ctr"/>
            <a:r>
              <a:rPr lang="en-US" sz="900" b="1" dirty="0">
                <a:latin typeface="Ubuntu" panose="020B0504030602030204" pitchFamily="34" charset="0"/>
              </a:rPr>
              <a:t>(Kobalt)</a:t>
            </a:r>
          </a:p>
          <a:p>
            <a:pPr algn="ctr"/>
            <a:endParaRPr lang="en-US" sz="900" dirty="0">
              <a:latin typeface="Ubuntu" panose="020B0504030602030204" pitchFamily="34" charset="0"/>
            </a:endParaRPr>
          </a:p>
          <a:p>
            <a:pPr algn="ctr"/>
            <a:endParaRPr lang="en-US" sz="900" dirty="0">
              <a:latin typeface="Ubuntu" panose="020B0504030602030204" pitchFamily="34" charset="0"/>
            </a:endParaRPr>
          </a:p>
          <a:p>
            <a:pPr algn="ctr"/>
            <a:endParaRPr lang="en-US" sz="900" dirty="0">
              <a:latin typeface="Ubuntu" panose="020B0504030602030204" pitchFamily="34" charset="0"/>
            </a:endParaRPr>
          </a:p>
          <a:p>
            <a:endParaRPr lang="en-US" sz="900" dirty="0">
              <a:latin typeface="Ubuntu" panose="020B0504030602030204" pitchFamily="34" charset="0"/>
            </a:endParaRPr>
          </a:p>
          <a:p>
            <a:r>
              <a:rPr lang="en-US" sz="1500" b="1" dirty="0">
                <a:latin typeface="Ubuntu" panose="020B0504030602030204" pitchFamily="34" charset="0"/>
              </a:rPr>
              <a:t>X</a:t>
            </a:r>
            <a:r>
              <a:rPr lang="en-US" sz="1500" dirty="0">
                <a:latin typeface="Ubuntu" panose="020B0504030602030204" pitchFamily="34" charset="0"/>
              </a:rPr>
              <a:t>         </a:t>
            </a:r>
            <a:r>
              <a:rPr lang="en-US" sz="1500" b="1" dirty="0">
                <a:latin typeface="Ubuntu" panose="020B0504030602030204" pitchFamily="34" charset="0"/>
              </a:rPr>
              <a:t>X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C6655D4-D365-8647-BE44-B42FA63FC007}"/>
              </a:ext>
            </a:extLst>
          </p:cNvPr>
          <p:cNvCxnSpPr>
            <a:cxnSpLocks/>
          </p:cNvCxnSpPr>
          <p:nvPr/>
        </p:nvCxnSpPr>
        <p:spPr>
          <a:xfrm>
            <a:off x="4013877" y="5155149"/>
            <a:ext cx="80202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38651A7-FEF0-4042-8078-8719C1E7C36C}"/>
              </a:ext>
            </a:extLst>
          </p:cNvPr>
          <p:cNvCxnSpPr>
            <a:cxnSpLocks/>
          </p:cNvCxnSpPr>
          <p:nvPr/>
        </p:nvCxnSpPr>
        <p:spPr>
          <a:xfrm flipV="1">
            <a:off x="4013878" y="5285986"/>
            <a:ext cx="785534" cy="166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4F3E056-9C2E-634E-B203-F49243FAFBBD}"/>
              </a:ext>
            </a:extLst>
          </p:cNvPr>
          <p:cNvCxnSpPr>
            <a:cxnSpLocks/>
          </p:cNvCxnSpPr>
          <p:nvPr/>
        </p:nvCxnSpPr>
        <p:spPr>
          <a:xfrm flipV="1">
            <a:off x="4013877" y="5426792"/>
            <a:ext cx="508132" cy="166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D73A853-0301-104F-A819-C0DA95B8F094}"/>
              </a:ext>
            </a:extLst>
          </p:cNvPr>
          <p:cNvCxnSpPr>
            <a:cxnSpLocks/>
          </p:cNvCxnSpPr>
          <p:nvPr/>
        </p:nvCxnSpPr>
        <p:spPr>
          <a:xfrm flipV="1">
            <a:off x="4624426" y="5721071"/>
            <a:ext cx="266927" cy="16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813BB7E-707C-BC49-8ECE-DA83F7042E60}"/>
              </a:ext>
            </a:extLst>
          </p:cNvPr>
          <p:cNvCxnSpPr>
            <a:cxnSpLocks/>
          </p:cNvCxnSpPr>
          <p:nvPr/>
        </p:nvCxnSpPr>
        <p:spPr>
          <a:xfrm flipV="1">
            <a:off x="4098567" y="5724236"/>
            <a:ext cx="266927" cy="16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C9E2ABAB-72E4-084A-B69B-8F1AB36B1E32}"/>
              </a:ext>
            </a:extLst>
          </p:cNvPr>
          <p:cNvSpPr txBox="1"/>
          <p:nvPr/>
        </p:nvSpPr>
        <p:spPr>
          <a:xfrm>
            <a:off x="5145112" y="4545838"/>
            <a:ext cx="1047993" cy="1292662"/>
          </a:xfrm>
          <a:prstGeom prst="rect">
            <a:avLst/>
          </a:prstGeom>
          <a:noFill/>
          <a:ln w="31750">
            <a:solidFill>
              <a:srgbClr val="D883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Ubuntu" panose="020B0504030602030204" pitchFamily="34" charset="0"/>
              </a:rPr>
              <a:t>Standard </a:t>
            </a:r>
          </a:p>
          <a:p>
            <a:pPr algn="ctr"/>
            <a:r>
              <a:rPr lang="en-US" sz="900" b="1" dirty="0">
                <a:latin typeface="Ubuntu" panose="020B0504030602030204" pitchFamily="34" charset="0"/>
              </a:rPr>
              <a:t>Synch License</a:t>
            </a:r>
          </a:p>
          <a:p>
            <a:pPr algn="ctr"/>
            <a:r>
              <a:rPr lang="en-US" sz="900" b="1" dirty="0">
                <a:latin typeface="Ubuntu" panose="020B0504030602030204" pitchFamily="34" charset="0"/>
              </a:rPr>
              <a:t>(Spirit)</a:t>
            </a:r>
          </a:p>
          <a:p>
            <a:pPr algn="ctr"/>
            <a:endParaRPr lang="en-US" sz="900" dirty="0">
              <a:latin typeface="Ubuntu" panose="020B0504030602030204" pitchFamily="34" charset="0"/>
            </a:endParaRPr>
          </a:p>
          <a:p>
            <a:pPr algn="ctr"/>
            <a:endParaRPr lang="en-US" sz="900" dirty="0">
              <a:latin typeface="Ubuntu" panose="020B0504030602030204" pitchFamily="34" charset="0"/>
            </a:endParaRPr>
          </a:p>
          <a:p>
            <a:pPr algn="ctr"/>
            <a:endParaRPr lang="en-US" sz="900" dirty="0">
              <a:latin typeface="Ubuntu" panose="020B0504030602030204" pitchFamily="34" charset="0"/>
            </a:endParaRPr>
          </a:p>
          <a:p>
            <a:endParaRPr lang="en-US" sz="900" dirty="0">
              <a:latin typeface="Ubuntu" panose="020B0504030602030204" pitchFamily="34" charset="0"/>
            </a:endParaRPr>
          </a:p>
          <a:p>
            <a:r>
              <a:rPr lang="en-US" sz="1500" b="1" dirty="0">
                <a:latin typeface="Ubuntu" panose="020B0504030602030204" pitchFamily="34" charset="0"/>
              </a:rPr>
              <a:t>X</a:t>
            </a:r>
            <a:r>
              <a:rPr lang="en-US" sz="1500" dirty="0">
                <a:latin typeface="Ubuntu" panose="020B0504030602030204" pitchFamily="34" charset="0"/>
              </a:rPr>
              <a:t>         </a:t>
            </a:r>
            <a:r>
              <a:rPr lang="en-US" sz="1500" b="1" dirty="0">
                <a:latin typeface="Ubuntu" panose="020B0504030602030204" pitchFamily="34" charset="0"/>
              </a:rPr>
              <a:t>X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8BFBA35-0E44-1A45-A58E-F62AD254EC22}"/>
              </a:ext>
            </a:extLst>
          </p:cNvPr>
          <p:cNvCxnSpPr>
            <a:cxnSpLocks/>
          </p:cNvCxnSpPr>
          <p:nvPr/>
        </p:nvCxnSpPr>
        <p:spPr>
          <a:xfrm>
            <a:off x="5259855" y="5162148"/>
            <a:ext cx="80202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4E171D2-B50C-CA44-9E3E-86B5FD434DC6}"/>
              </a:ext>
            </a:extLst>
          </p:cNvPr>
          <p:cNvCxnSpPr>
            <a:cxnSpLocks/>
          </p:cNvCxnSpPr>
          <p:nvPr/>
        </p:nvCxnSpPr>
        <p:spPr>
          <a:xfrm flipV="1">
            <a:off x="5259856" y="5292985"/>
            <a:ext cx="785534" cy="166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75B98DA-F38F-A54E-AFB1-911A125BB3CB}"/>
              </a:ext>
            </a:extLst>
          </p:cNvPr>
          <p:cNvCxnSpPr>
            <a:cxnSpLocks/>
          </p:cNvCxnSpPr>
          <p:nvPr/>
        </p:nvCxnSpPr>
        <p:spPr>
          <a:xfrm flipV="1">
            <a:off x="5259855" y="5433791"/>
            <a:ext cx="508132" cy="166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658F4F5-0BC1-084C-96F1-88C1F47B9B4D}"/>
              </a:ext>
            </a:extLst>
          </p:cNvPr>
          <p:cNvCxnSpPr>
            <a:cxnSpLocks/>
          </p:cNvCxnSpPr>
          <p:nvPr/>
        </p:nvCxnSpPr>
        <p:spPr>
          <a:xfrm flipV="1">
            <a:off x="5870404" y="5728070"/>
            <a:ext cx="266927" cy="16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BFD4F30-67E6-C843-AD49-8E2CCDEC3B1E}"/>
              </a:ext>
            </a:extLst>
          </p:cNvPr>
          <p:cNvCxnSpPr>
            <a:cxnSpLocks/>
          </p:cNvCxnSpPr>
          <p:nvPr/>
        </p:nvCxnSpPr>
        <p:spPr>
          <a:xfrm flipV="1">
            <a:off x="5344545" y="5731235"/>
            <a:ext cx="266927" cy="16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DEF28C4-4522-B44F-A10B-CE146E2D775E}"/>
              </a:ext>
            </a:extLst>
          </p:cNvPr>
          <p:cNvSpPr txBox="1"/>
          <p:nvPr/>
        </p:nvSpPr>
        <p:spPr>
          <a:xfrm>
            <a:off x="5284152" y="2986475"/>
            <a:ext cx="1817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FF2F9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" panose="020B0504030602030204" pitchFamily="34" charset="0"/>
              </a:defRPr>
            </a:lvl1pPr>
          </a:lstStyle>
          <a:p>
            <a:r>
              <a:rPr lang="en-US" sz="1200" dirty="0"/>
              <a:t>Aggregated data model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DD02634-A8A2-7D48-8748-E6F38207A52C}"/>
              </a:ext>
            </a:extLst>
          </p:cNvPr>
          <p:cNvSpPr txBox="1"/>
          <p:nvPr/>
        </p:nvSpPr>
        <p:spPr>
          <a:xfrm>
            <a:off x="3021566" y="1921345"/>
            <a:ext cx="101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FF2F9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" panose="020B0504030602030204" pitchFamily="34" charset="0"/>
              </a:defRPr>
            </a:lvl1pPr>
          </a:lstStyle>
          <a:p>
            <a:r>
              <a:rPr lang="en-US" sz="1200" dirty="0"/>
              <a:t>Song </a:t>
            </a:r>
          </a:p>
          <a:p>
            <a:r>
              <a:rPr lang="en-US" sz="1200" dirty="0"/>
              <a:t>identifier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ABAD663-5827-1148-9CBE-4F0EC76C3532}"/>
              </a:ext>
            </a:extLst>
          </p:cNvPr>
          <p:cNvSpPr txBox="1"/>
          <p:nvPr/>
        </p:nvSpPr>
        <p:spPr>
          <a:xfrm>
            <a:off x="1484226" y="2799894"/>
            <a:ext cx="860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2F9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" panose="020B0504030602030204" pitchFamily="34" charset="0"/>
              </a:rPr>
              <a:t>Licensee</a:t>
            </a:r>
          </a:p>
          <a:p>
            <a:pPr algn="ctr"/>
            <a:r>
              <a:rPr lang="en-US" sz="1200" dirty="0">
                <a:solidFill>
                  <a:srgbClr val="FF2F9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" panose="020B0504030602030204" pitchFamily="34" charset="0"/>
              </a:rPr>
              <a:t>identifier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A9DB38-EDF0-CB4F-B87D-4453A6754A00}"/>
              </a:ext>
            </a:extLst>
          </p:cNvPr>
          <p:cNvSpPr txBox="1"/>
          <p:nvPr/>
        </p:nvSpPr>
        <p:spPr>
          <a:xfrm>
            <a:off x="7936322" y="1752809"/>
            <a:ext cx="86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FF2F9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" panose="020B0504030602030204" pitchFamily="34" charset="0"/>
              </a:defRPr>
            </a:lvl1pPr>
          </a:lstStyle>
          <a:p>
            <a:r>
              <a:rPr lang="en-US" sz="1200" dirty="0"/>
              <a:t>Licensor</a:t>
            </a:r>
          </a:p>
          <a:p>
            <a:r>
              <a:rPr lang="en-US" sz="1200" dirty="0"/>
              <a:t>identifiers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51F3EE0-E5E3-C44B-9803-93557FE1031B}"/>
              </a:ext>
            </a:extLst>
          </p:cNvPr>
          <p:cNvSpPr txBox="1"/>
          <p:nvPr/>
        </p:nvSpPr>
        <p:spPr>
          <a:xfrm>
            <a:off x="6189298" y="4892203"/>
            <a:ext cx="822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FF2F9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" panose="020B0504030602030204" pitchFamily="34" charset="0"/>
              </a:defRPr>
            </a:lvl1pPr>
          </a:lstStyle>
          <a:p>
            <a:pPr algn="l"/>
            <a:r>
              <a:rPr lang="en-US" sz="1200" dirty="0"/>
              <a:t>Hybrid </a:t>
            </a:r>
          </a:p>
          <a:p>
            <a:pPr algn="l"/>
            <a:r>
              <a:rPr lang="en-US" sz="1200" dirty="0"/>
              <a:t>synch</a:t>
            </a:r>
          </a:p>
          <a:p>
            <a:pPr algn="l"/>
            <a:r>
              <a:rPr lang="en-US" sz="1200" dirty="0"/>
              <a:t>licenses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DA01E910-226F-D64D-A85D-F5FAECFA5A80}"/>
              </a:ext>
            </a:extLst>
          </p:cNvPr>
          <p:cNvCxnSpPr>
            <a:stCxn id="75" idx="0"/>
            <a:endCxn id="77" idx="0"/>
          </p:cNvCxnSpPr>
          <p:nvPr/>
        </p:nvCxnSpPr>
        <p:spPr>
          <a:xfrm rot="5400000" flipH="1" flipV="1">
            <a:off x="5863359" y="-581766"/>
            <a:ext cx="168536" cy="4837686"/>
          </a:xfrm>
          <a:prstGeom prst="bentConnector3">
            <a:avLst>
              <a:gd name="adj1" fmla="val 235639"/>
            </a:avLst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8C66973-4283-A544-8F98-50015B5B5BCD}"/>
              </a:ext>
            </a:extLst>
          </p:cNvPr>
          <p:cNvSpPr txBox="1"/>
          <p:nvPr/>
        </p:nvSpPr>
        <p:spPr>
          <a:xfrm>
            <a:off x="3978169" y="990512"/>
            <a:ext cx="41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FF2F9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" panose="020B0504030602030204" pitchFamily="34" charset="0"/>
              </a:defRPr>
            </a:lvl1pPr>
          </a:lstStyle>
          <a:p>
            <a:r>
              <a:rPr lang="en-US" sz="1200" dirty="0"/>
              <a:t>Licensor identifiers control song and recording identifiers</a:t>
            </a:r>
          </a:p>
        </p:txBody>
      </p:sp>
      <p:pic>
        <p:nvPicPr>
          <p:cNvPr id="83" name="Picture 10" descr="Nelly - Hot In Herre sheet music for voice, piano or guitar [PDF]">
            <a:extLst>
              <a:ext uri="{FF2B5EF4-FFF2-40B4-BE49-F238E27FC236}">
                <a16:creationId xmlns:a16="http://schemas.microsoft.com/office/drawing/2014/main" id="{34634779-58A0-724B-AE78-1ABC7FA53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03"/>
          <a:stretch/>
        </p:blipFill>
        <p:spPr bwMode="auto">
          <a:xfrm>
            <a:off x="3181261" y="2385750"/>
            <a:ext cx="737585" cy="6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F0373D6-4D8E-F648-A2ED-8F7F8861299B}"/>
              </a:ext>
            </a:extLst>
          </p:cNvPr>
          <p:cNvSpPr txBox="1"/>
          <p:nvPr/>
        </p:nvSpPr>
        <p:spPr>
          <a:xfrm>
            <a:off x="3852141" y="1905195"/>
            <a:ext cx="101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FF2F9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" panose="020B0504030602030204" pitchFamily="34" charset="0"/>
              </a:defRPr>
            </a:lvl1pPr>
          </a:lstStyle>
          <a:p>
            <a:r>
              <a:rPr lang="en-US" sz="1200" dirty="0"/>
              <a:t>Recording </a:t>
            </a:r>
          </a:p>
          <a:p>
            <a:r>
              <a:rPr lang="en-US" sz="1200" dirty="0"/>
              <a:t>identifier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36E2B88-12E5-A44B-B1EB-7F8C0B028068}"/>
              </a:ext>
            </a:extLst>
          </p:cNvPr>
          <p:cNvCxnSpPr>
            <a:cxnSpLocks/>
            <a:stCxn id="83" idx="3"/>
            <a:endCxn id="1040" idx="1"/>
          </p:cNvCxnSpPr>
          <p:nvPr/>
        </p:nvCxnSpPr>
        <p:spPr>
          <a:xfrm flipV="1">
            <a:off x="3918846" y="2707703"/>
            <a:ext cx="167728" cy="1341"/>
          </a:xfrm>
          <a:prstGeom prst="straightConnector1">
            <a:avLst/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DA1CE40-0D1D-AD43-BD09-0AE3E7B96B9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74354" y="2858858"/>
            <a:ext cx="576217" cy="146892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AC265868-0428-CC4B-A858-E40DB4BFF2FD}"/>
              </a:ext>
            </a:extLst>
          </p:cNvPr>
          <p:cNvCxnSpPr>
            <a:cxnSpLocks/>
            <a:endCxn id="77" idx="0"/>
          </p:cNvCxnSpPr>
          <p:nvPr/>
        </p:nvCxnSpPr>
        <p:spPr>
          <a:xfrm flipV="1">
            <a:off x="4306313" y="1752809"/>
            <a:ext cx="4060157" cy="173088"/>
          </a:xfrm>
          <a:prstGeom prst="bentConnector4">
            <a:avLst>
              <a:gd name="adj1" fmla="val 44703"/>
              <a:gd name="adj2" fmla="val 232072"/>
            </a:avLst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810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15400" cy="1331976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Blockchain Games</a:t>
            </a:r>
            <a:br>
              <a:rPr lang="en-US" sz="3100" dirty="0"/>
            </a:br>
            <a:r>
              <a:rPr lang="en-US" sz="3100" dirty="0"/>
              <a:t>Shifting IP and Corporate Paradigm?</a:t>
            </a:r>
            <a:endParaRPr lang="en-US" sz="28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9067800" cy="5333999"/>
          </a:xfrm>
        </p:spPr>
        <p:txBody>
          <a:bodyPr>
            <a:normAutofit/>
          </a:bodyPr>
          <a:lstStyle/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Professor Xuan-Thao Nguyen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Gerald L. Bepko Chair in Law, 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Director, Center for Intellectual Property &amp; Innovation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Indiana University McKinney School of Law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0A3F5-ACD1-4136-B005-C4D24C190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752600"/>
            <a:ext cx="4762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3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331976"/>
          </a:xfrm>
        </p:spPr>
        <p:txBody>
          <a:bodyPr>
            <a:normAutofit/>
          </a:bodyPr>
          <a:lstStyle/>
          <a:p>
            <a:pPr algn="ctr"/>
            <a:r>
              <a:rPr lang="en-US" sz="3100" i="1" dirty="0"/>
              <a:t>Entrepreneurship &amp; Blockchain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08176"/>
            <a:ext cx="9067800" cy="544982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Democratize access to funding</a:t>
            </a:r>
          </a:p>
          <a:p>
            <a:endParaRPr lang="en-US" sz="2800" b="1" dirty="0">
              <a:solidFill>
                <a:srgbClr val="0070C0"/>
              </a:solidFill>
            </a:endParaRPr>
          </a:p>
          <a:p>
            <a:r>
              <a:rPr lang="en-US" sz="2800" b="1" dirty="0">
                <a:solidFill>
                  <a:srgbClr val="0070C0"/>
                </a:solidFill>
              </a:rPr>
              <a:t>Democratize access to investing opportunities</a:t>
            </a:r>
          </a:p>
          <a:p>
            <a:endParaRPr lang="en-US" sz="2800" b="1" dirty="0">
              <a:solidFill>
                <a:srgbClr val="0070C0"/>
              </a:solidFill>
            </a:endParaRPr>
          </a:p>
          <a:p>
            <a:r>
              <a:rPr lang="en-US" sz="2800" b="1" dirty="0">
                <a:solidFill>
                  <a:srgbClr val="0070C0"/>
                </a:solidFill>
              </a:rPr>
              <a:t>Building community of early adopters and developers</a:t>
            </a:r>
          </a:p>
          <a:p>
            <a:endParaRPr lang="en-US" sz="2800" b="1" dirty="0">
              <a:solidFill>
                <a:srgbClr val="0070C0"/>
              </a:solidFill>
            </a:endParaRPr>
          </a:p>
          <a:p>
            <a:r>
              <a:rPr lang="en-US" sz="2800" b="1" dirty="0">
                <a:solidFill>
                  <a:srgbClr val="0070C0"/>
                </a:solidFill>
              </a:rPr>
              <a:t>Facilitate open-source projects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7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331976"/>
          </a:xfrm>
        </p:spPr>
        <p:txBody>
          <a:bodyPr>
            <a:normAutofit/>
          </a:bodyPr>
          <a:lstStyle/>
          <a:p>
            <a:pPr algn="ctr"/>
            <a:r>
              <a:rPr lang="en-US" sz="3100" i="1" dirty="0"/>
              <a:t>Non-Fungible Tokens (NFTs) Craze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08176"/>
            <a:ext cx="9067800" cy="5449823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Beeple’s legendary “Every days — The First 5000 Days” ($69m)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Paris Hilton and Blake Kathyn’s “Iconic Crypto Queen” ($1.1m)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Singer Grimes’ “War Nymph” collection ($6m+)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Boxer Logan Paul’ set of Pokemon-inspired collectibles (over $3.5m sold in a single day)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Disclosure’s NFT song ($110k)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15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331976"/>
          </a:xfrm>
        </p:spPr>
        <p:txBody>
          <a:bodyPr>
            <a:normAutofit/>
          </a:bodyPr>
          <a:lstStyle/>
          <a:p>
            <a:pPr algn="ctr"/>
            <a:r>
              <a:rPr lang="en-US" sz="3100" i="1" dirty="0"/>
              <a:t>Non-Fungible Tokens (NFTs)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50C758-4984-4BAE-B4BB-4D2031945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393" y="2208276"/>
            <a:ext cx="612321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59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331976"/>
          </a:xfrm>
        </p:spPr>
        <p:txBody>
          <a:bodyPr>
            <a:normAutofit/>
          </a:bodyPr>
          <a:lstStyle/>
          <a:p>
            <a:pPr algn="ctr"/>
            <a:r>
              <a:rPr lang="en-US" sz="3100" i="1" dirty="0"/>
              <a:t>NFT &amp; Brands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08176"/>
            <a:ext cx="9067800" cy="5449823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Every sale and re-sale produces a digital certificate of ownership. No counterfeit or duplicate of the same asset can be made. Ownership is indisputable.</a:t>
            </a:r>
          </a:p>
          <a:p>
            <a:endParaRPr lang="en-US" sz="1800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A32261B-7B03-422B-AA6B-836ED55DC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2" y="2358012"/>
            <a:ext cx="2952750" cy="1771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991CC0-E1E2-41A2-B71F-EB7B14C4C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528" y="3429000"/>
            <a:ext cx="5145623" cy="30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98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331976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NFT?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08176"/>
            <a:ext cx="9067800" cy="544982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Digital assets on a blockchain</a:t>
            </a:r>
          </a:p>
          <a:p>
            <a:r>
              <a:rPr lang="en-US" sz="4000" b="1" dirty="0">
                <a:solidFill>
                  <a:srgbClr val="0070C0"/>
                </a:solidFill>
              </a:rPr>
              <a:t>Non-fungible</a:t>
            </a:r>
          </a:p>
          <a:p>
            <a:r>
              <a:rPr lang="en-US" sz="4000" b="1" dirty="0">
                <a:solidFill>
                  <a:srgbClr val="0070C0"/>
                </a:solidFill>
              </a:rPr>
              <a:t>Unique</a:t>
            </a:r>
          </a:p>
          <a:p>
            <a:r>
              <a:rPr lang="en-US" sz="4000" b="1" dirty="0">
                <a:solidFill>
                  <a:srgbClr val="0070C0"/>
                </a:solidFill>
              </a:rPr>
              <a:t>ERC-721</a:t>
            </a:r>
          </a:p>
          <a:p>
            <a:endParaRPr lang="en-US" sz="1800" b="1" dirty="0">
              <a:solidFill>
                <a:srgbClr val="0070C0"/>
              </a:solidFill>
            </a:endParaRPr>
          </a:p>
          <a:p>
            <a:endParaRPr lang="en-US" sz="1800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D8007-CB85-4785-94F8-5A1F38B96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3352800"/>
            <a:ext cx="557892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9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7C35489D-B155-F142-AC48-52CE88927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12702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20B328-67EC-0049-BDED-F2D33E6663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19" t="29488" r="35914" b="28515"/>
          <a:stretch/>
        </p:blipFill>
        <p:spPr>
          <a:xfrm>
            <a:off x="7922815" y="1185444"/>
            <a:ext cx="906860" cy="685800"/>
          </a:xfrm>
          <a:prstGeom prst="rect">
            <a:avLst/>
          </a:prstGeom>
        </p:spPr>
      </p:pic>
      <p:pic>
        <p:nvPicPr>
          <p:cNvPr id="18" name="Picture 2" descr="Cole Davis">
            <a:extLst>
              <a:ext uri="{FF2B5EF4-FFF2-40B4-BE49-F238E27FC236}">
                <a16:creationId xmlns:a16="http://schemas.microsoft.com/office/drawing/2014/main" id="{0FC25D64-380F-2F4C-800D-7CCADC172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8"/>
          <a:stretch/>
        </p:blipFill>
        <p:spPr bwMode="auto">
          <a:xfrm>
            <a:off x="1046727" y="2971800"/>
            <a:ext cx="2187978" cy="205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A9806B8-161D-1D48-ABA1-118A5C318711}"/>
              </a:ext>
            </a:extLst>
          </p:cNvPr>
          <p:cNvSpPr txBox="1"/>
          <p:nvPr/>
        </p:nvSpPr>
        <p:spPr>
          <a:xfrm>
            <a:off x="1473706" y="5082502"/>
            <a:ext cx="13340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Cole Davis</a:t>
            </a:r>
          </a:p>
          <a:p>
            <a:pPr algn="ctr"/>
            <a:r>
              <a:rPr lang="en-US" sz="2000" dirty="0"/>
              <a:t>Founder</a:t>
            </a:r>
          </a:p>
          <a:p>
            <a:pPr algn="ctr"/>
            <a:r>
              <a:rPr lang="en-US" sz="1600" dirty="0" err="1"/>
              <a:t>Switchchord</a:t>
            </a: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36CDD8-BCCA-1548-AB39-3D79D731023F}"/>
              </a:ext>
            </a:extLst>
          </p:cNvPr>
          <p:cNvSpPr/>
          <p:nvPr/>
        </p:nvSpPr>
        <p:spPr>
          <a:xfrm>
            <a:off x="3836423" y="515130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-apple-system"/>
              </a:rPr>
              <a:t>Copyright licensing and management platform providing back office functionality for the entertainment industry. More details soon.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EAF1B-4BC3-EF42-9A5B-DFEEC3566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6423" y="2971800"/>
            <a:ext cx="4260850" cy="20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35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331976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NFT &amp; Patents?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08176"/>
            <a:ext cx="9067800" cy="5449823"/>
          </a:xfrm>
        </p:spPr>
        <p:txBody>
          <a:bodyPr>
            <a:normAutofit/>
          </a:bodyPr>
          <a:lstStyle/>
          <a:p>
            <a:endParaRPr lang="en-US" sz="1800" b="1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IBM owns 38,541 Patents</a:t>
            </a:r>
          </a:p>
          <a:p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How to monetize patents? Licensing</a:t>
            </a:r>
          </a:p>
          <a:p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 “tracks ownership of and transactions involving the patent and/or patent licenses on the blockchain represented as NFTs”</a:t>
            </a:r>
          </a:p>
          <a:p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Each NFT as a patent license to the holder of the NFT</a:t>
            </a:r>
          </a:p>
          <a:p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To create a more liquid patent license market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746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331976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NFT &amp; Patents?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08176"/>
            <a:ext cx="9067800" cy="5449823"/>
          </a:xfrm>
        </p:spPr>
        <p:txBody>
          <a:bodyPr>
            <a:normAutofit/>
          </a:bodyPr>
          <a:lstStyle/>
          <a:p>
            <a:endParaRPr lang="en-US" sz="1800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Bayh-Dole Act of 1982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Universities as owners of patent portfolios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University Tech Transfers &amp; NFTs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https://techtransfercentral.com/2021/06/09/ipwe-creates-advisory-committee-to-focus-on-university-tech-transfer-and-nfts/  </a:t>
            </a:r>
          </a:p>
        </p:txBody>
      </p:sp>
    </p:spTree>
    <p:extLst>
      <p:ext uri="{BB962C8B-B14F-4D97-AF65-F5344CB8AC3E}">
        <p14:creationId xmlns:p14="http://schemas.microsoft.com/office/powerpoint/2010/main" val="2602335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331976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NFT &amp; Patents?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08176"/>
            <a:ext cx="9067800" cy="5449823"/>
          </a:xfrm>
        </p:spPr>
        <p:txBody>
          <a:bodyPr>
            <a:normAutofit/>
          </a:bodyPr>
          <a:lstStyle/>
          <a:p>
            <a:endParaRPr lang="en-US" sz="1800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 Patent Disclosures and Fundraising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https://news.berkeley.edu/2021/05/27/uc-berkeley-will-auction-nfts-of-nobel-prize-winning-inventions-to-fund-research/  </a:t>
            </a:r>
          </a:p>
        </p:txBody>
      </p:sp>
    </p:spTree>
    <p:extLst>
      <p:ext uri="{BB962C8B-B14F-4D97-AF65-F5344CB8AC3E}">
        <p14:creationId xmlns:p14="http://schemas.microsoft.com/office/powerpoint/2010/main" val="3058628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331976"/>
          </a:xfrm>
        </p:spPr>
        <p:txBody>
          <a:bodyPr>
            <a:normAutofit/>
          </a:bodyPr>
          <a:lstStyle/>
          <a:p>
            <a:pPr algn="ctr"/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08176"/>
            <a:ext cx="9067800" cy="5449823"/>
          </a:xfrm>
        </p:spPr>
        <p:txBody>
          <a:bodyPr>
            <a:normAutofit/>
          </a:bodyPr>
          <a:lstStyle/>
          <a:p>
            <a:endParaRPr lang="en-US" sz="1800" b="1" dirty="0">
              <a:solidFill>
                <a:srgbClr val="0070C0"/>
              </a:solidFill>
            </a:endParaRPr>
          </a:p>
          <a:p>
            <a:pPr algn="ctr"/>
            <a:endParaRPr lang="en-US" b="1" dirty="0">
              <a:solidFill>
                <a:srgbClr val="0070C0"/>
              </a:solidFill>
            </a:endParaRPr>
          </a:p>
          <a:p>
            <a:pPr algn="ctr"/>
            <a:endParaRPr lang="en-US" b="1" dirty="0">
              <a:solidFill>
                <a:srgbClr val="0070C0"/>
              </a:solidFill>
            </a:endParaRPr>
          </a:p>
          <a:p>
            <a:pPr marL="118872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 IP &amp; USER RIGHTS???</a:t>
            </a:r>
          </a:p>
        </p:txBody>
      </p:sp>
    </p:spTree>
    <p:extLst>
      <p:ext uri="{BB962C8B-B14F-4D97-AF65-F5344CB8AC3E}">
        <p14:creationId xmlns:p14="http://schemas.microsoft.com/office/powerpoint/2010/main" val="1578249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331976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IP PARADIGM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08176"/>
            <a:ext cx="9067800" cy="5449823"/>
          </a:xfrm>
        </p:spPr>
        <p:txBody>
          <a:bodyPr>
            <a:normAutofit/>
          </a:bodyPr>
          <a:lstStyle/>
          <a:p>
            <a:endParaRPr lang="en-US" sz="1800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 The Doctrine of Repair and Reconstruction in Patent Law: 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permissible repair of a patented article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The owner of the property repairs to preserve its utility and operability guarantees </a:t>
            </a:r>
          </a:p>
          <a:p>
            <a:pPr lvl="1"/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Impermissible reconstruction of a patented article, which is patent infringement. 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i="1" dirty="0">
                <a:solidFill>
                  <a:srgbClr val="0070C0"/>
                </a:solidFill>
              </a:rPr>
              <a:t>Aro Mfg. Co. v. Convertible Top Replacement Co</a:t>
            </a:r>
            <a:r>
              <a:rPr lang="en-US" b="1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0959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331976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IP PARADIGM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08176"/>
            <a:ext cx="9067800" cy="5449823"/>
          </a:xfrm>
        </p:spPr>
        <p:txBody>
          <a:bodyPr>
            <a:normAutofit/>
          </a:bodyPr>
          <a:lstStyle/>
          <a:p>
            <a:endParaRPr lang="en-US" sz="1800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 IP HOLDERS (CORPORATIONS)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CUSTOMERS AS USERS PAY AND CONSUME IP-BASED PRODUCTS AND SERVICES   </a:t>
            </a:r>
          </a:p>
        </p:txBody>
      </p:sp>
    </p:spTree>
    <p:extLst>
      <p:ext uri="{BB962C8B-B14F-4D97-AF65-F5344CB8AC3E}">
        <p14:creationId xmlns:p14="http://schemas.microsoft.com/office/powerpoint/2010/main" val="3368059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331976"/>
          </a:xfrm>
        </p:spPr>
        <p:txBody>
          <a:bodyPr>
            <a:normAutofit/>
          </a:bodyPr>
          <a:lstStyle/>
          <a:p>
            <a:pPr algn="ctr"/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08176"/>
            <a:ext cx="9067800" cy="5449823"/>
          </a:xfrm>
        </p:spPr>
        <p:txBody>
          <a:bodyPr>
            <a:normAutofit/>
          </a:bodyPr>
          <a:lstStyle/>
          <a:p>
            <a:endParaRPr lang="en-US" sz="1800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pPr marL="118872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Can the Blockchain Technology be Used in Ways to Shift the IP Paradigm? </a:t>
            </a:r>
          </a:p>
        </p:txBody>
      </p:sp>
    </p:spTree>
    <p:extLst>
      <p:ext uri="{BB962C8B-B14F-4D97-AF65-F5344CB8AC3E}">
        <p14:creationId xmlns:p14="http://schemas.microsoft.com/office/powerpoint/2010/main" val="1306729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331976"/>
          </a:xfrm>
        </p:spPr>
        <p:txBody>
          <a:bodyPr>
            <a:normAutofit/>
          </a:bodyPr>
          <a:lstStyle/>
          <a:p>
            <a:pPr algn="ctr"/>
            <a:r>
              <a:rPr lang="en-US" sz="4400" i="1" dirty="0"/>
              <a:t>Blockchain Games?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08176"/>
            <a:ext cx="9067800" cy="5449823"/>
          </a:xfrm>
        </p:spPr>
        <p:txBody>
          <a:bodyPr>
            <a:normAutofit/>
          </a:bodyPr>
          <a:lstStyle/>
          <a:p>
            <a:endParaRPr lang="en-US" sz="1800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Users of the IP-based Products be the true owners of what they create (the property)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Users earn $$ for the production of the IP-based Products (P2E Business Model)</a:t>
            </a:r>
          </a:p>
          <a:p>
            <a:pPr marL="118872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Users of the IP-based Products have governance votes in Community Treasury (fees generated from transactions that Users participated)  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178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33197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i="1" dirty="0"/>
              <a:t>Play to Earn (P2E)</a:t>
            </a:r>
            <a:br>
              <a:rPr lang="en-US" sz="4400" i="1" dirty="0"/>
            </a:br>
            <a:r>
              <a:rPr lang="en-US" sz="4400" i="1" dirty="0"/>
              <a:t>Blockchain Games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08176"/>
            <a:ext cx="9067800" cy="5449823"/>
          </a:xfrm>
        </p:spPr>
        <p:txBody>
          <a:bodyPr>
            <a:normAutofit/>
          </a:bodyPr>
          <a:lstStyle/>
          <a:p>
            <a:endParaRPr lang="en-US" sz="1800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1A2CC-E623-4D57-9F0B-8C22005FE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8152010" cy="458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98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331976"/>
          </a:xfrm>
        </p:spPr>
        <p:txBody>
          <a:bodyPr>
            <a:normAutofit/>
          </a:bodyPr>
          <a:lstStyle/>
          <a:p>
            <a:pPr algn="ctr"/>
            <a:r>
              <a:rPr lang="en-US" sz="4400" i="1" dirty="0"/>
              <a:t>Users as True Owners of the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08176"/>
            <a:ext cx="9067800" cy="5449823"/>
          </a:xfrm>
        </p:spPr>
        <p:txBody>
          <a:bodyPr>
            <a:normAutofit/>
          </a:bodyPr>
          <a:lstStyle/>
          <a:p>
            <a:endParaRPr lang="en-US" sz="1800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Blockchain records ownership, transfers, sales, etc.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Gamers own the NFTs (in-game characters)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Participate in real markets for transfers, sales, etc.</a:t>
            </a:r>
          </a:p>
        </p:txBody>
      </p:sp>
    </p:spTree>
    <p:extLst>
      <p:ext uri="{BB962C8B-B14F-4D97-AF65-F5344CB8AC3E}">
        <p14:creationId xmlns:p14="http://schemas.microsoft.com/office/powerpoint/2010/main" val="797754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82F1-B67E-1844-AD5D-0C1525ACE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03791"/>
            <a:ext cx="8229600" cy="4625609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</a:rPr>
              <a:t>Magic excel spreadsheet</a:t>
            </a:r>
          </a:p>
          <a:p>
            <a:pPr lvl="1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E5553A-ABD2-B646-B0EA-9C6C259C3DC3}"/>
              </a:ext>
            </a:extLst>
          </p:cNvPr>
          <p:cNvCxnSpPr/>
          <p:nvPr/>
        </p:nvCxnSpPr>
        <p:spPr>
          <a:xfrm>
            <a:off x="4277591" y="3366655"/>
            <a:ext cx="0" cy="1963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780CA2-451F-0544-AF62-D99142214A8C}"/>
              </a:ext>
            </a:extLst>
          </p:cNvPr>
          <p:cNvCxnSpPr>
            <a:cxnSpLocks/>
          </p:cNvCxnSpPr>
          <p:nvPr/>
        </p:nvCxnSpPr>
        <p:spPr>
          <a:xfrm flipV="1">
            <a:off x="2287733" y="4265386"/>
            <a:ext cx="3979717" cy="22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7E49A4-0699-A440-8927-21DAB4B61734}"/>
              </a:ext>
            </a:extLst>
          </p:cNvPr>
          <p:cNvCxnSpPr>
            <a:cxnSpLocks/>
          </p:cNvCxnSpPr>
          <p:nvPr/>
        </p:nvCxnSpPr>
        <p:spPr>
          <a:xfrm>
            <a:off x="4277591" y="3366655"/>
            <a:ext cx="1989859" cy="921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8A459-11FE-844D-B776-9B87E42812C8}"/>
              </a:ext>
            </a:extLst>
          </p:cNvPr>
          <p:cNvCxnSpPr>
            <a:cxnSpLocks/>
          </p:cNvCxnSpPr>
          <p:nvPr/>
        </p:nvCxnSpPr>
        <p:spPr>
          <a:xfrm flipH="1">
            <a:off x="2287732" y="3366655"/>
            <a:ext cx="1989859" cy="921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ACEC39B-C1C3-9D4D-95D6-DD36610F9316}"/>
              </a:ext>
            </a:extLst>
          </p:cNvPr>
          <p:cNvCxnSpPr>
            <a:cxnSpLocks/>
          </p:cNvCxnSpPr>
          <p:nvPr/>
        </p:nvCxnSpPr>
        <p:spPr>
          <a:xfrm>
            <a:off x="2287732" y="4287965"/>
            <a:ext cx="1989858" cy="1019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96BDE8-33CA-8A4E-B62A-E4B460E42CDD}"/>
              </a:ext>
            </a:extLst>
          </p:cNvPr>
          <p:cNvCxnSpPr>
            <a:cxnSpLocks/>
          </p:cNvCxnSpPr>
          <p:nvPr/>
        </p:nvCxnSpPr>
        <p:spPr>
          <a:xfrm flipH="1">
            <a:off x="4277590" y="4287965"/>
            <a:ext cx="1863438" cy="1019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5FCD9F1-40D3-2940-9737-A49B688E0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855" y="2724908"/>
            <a:ext cx="1669473" cy="10420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4E7463-31F5-934F-B38D-1CFF773D8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714" y="3692978"/>
            <a:ext cx="1669473" cy="1042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CCC926-770F-7848-B934-E528FECC5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855" y="4808985"/>
            <a:ext cx="1669473" cy="1042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C5CCA0-A69A-3742-B7C1-F97F8FC0F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996" y="3766947"/>
            <a:ext cx="1669473" cy="1042039"/>
          </a:xfrm>
          <a:prstGeom prst="rect">
            <a:avLst/>
          </a:prstGeom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7C35489D-B155-F142-AC48-52CE88927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127020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96AD5CB8-5CCB-294F-8E38-7B6886ECE50E}"/>
              </a:ext>
            </a:extLst>
          </p:cNvPr>
          <p:cNvSpPr txBox="1">
            <a:spLocks/>
          </p:cNvSpPr>
          <p:nvPr/>
        </p:nvSpPr>
        <p:spPr>
          <a:xfrm>
            <a:off x="314325" y="995267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chemeClr val="bg1"/>
                </a:solidFill>
                <a:latin typeface="Ubuntu" panose="020B0504030602030204" pitchFamily="34" charset="0"/>
              </a:rPr>
              <a:t>Blockchain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720B328-67EC-0049-BDED-F2D33E6663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19" t="29488" r="35914" b="28515"/>
          <a:stretch/>
        </p:blipFill>
        <p:spPr>
          <a:xfrm>
            <a:off x="7922815" y="1185444"/>
            <a:ext cx="90686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12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331976"/>
          </a:xfrm>
        </p:spPr>
        <p:txBody>
          <a:bodyPr>
            <a:normAutofit/>
          </a:bodyPr>
          <a:lstStyle/>
          <a:p>
            <a:pPr algn="ctr"/>
            <a:r>
              <a:rPr lang="en-US" sz="4400" i="1" dirty="0"/>
              <a:t>Users with Governance Votes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08176"/>
            <a:ext cx="9067800" cy="5449823"/>
          </a:xfrm>
        </p:spPr>
        <p:txBody>
          <a:bodyPr>
            <a:normAutofit/>
          </a:bodyPr>
          <a:lstStyle/>
          <a:p>
            <a:endParaRPr lang="en-US" sz="1800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Fees from transactions that users participate go to a Community Treasury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Early users stake in the games (rewards to long-time keeping the governance tokens): vote on what to do with the Community Treasury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pPr marL="118872" indent="0">
              <a:buNone/>
            </a:pP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48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Crypto Taxation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Jeffrey A. Maine</a:t>
            </a:r>
          </a:p>
          <a:p>
            <a:r>
              <a:rPr lang="en-US" dirty="0"/>
              <a:t>University of Maine School of Law</a:t>
            </a:r>
          </a:p>
        </p:txBody>
      </p:sp>
      <p:pic>
        <p:nvPicPr>
          <p:cNvPr id="4" name="Picture 6" descr="Professor Jeff Maine">
            <a:extLst>
              <a:ext uri="{FF2B5EF4-FFF2-40B4-BE49-F238E27FC236}">
                <a16:creationId xmlns:a16="http://schemas.microsoft.com/office/drawing/2014/main" id="{B8ED0675-E321-BF4F-8B46-5D85180600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00"/>
          <a:stretch/>
        </p:blipFill>
        <p:spPr bwMode="auto">
          <a:xfrm>
            <a:off x="5867400" y="2362200"/>
            <a:ext cx="1626569" cy="163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555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Tax Guidance on Taxation of Crypto</a:t>
            </a:r>
            <a:br>
              <a:rPr lang="en-US" dirty="0"/>
            </a:br>
            <a:r>
              <a:rPr lang="en-US" i="1" dirty="0"/>
              <a:t>U.S. Ranked 14th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Convertible Virtual Currency (e.g., Bitcoin)</a:t>
            </a:r>
          </a:p>
          <a:p>
            <a:pPr lvl="1"/>
            <a:r>
              <a:rPr lang="en-US" dirty="0"/>
              <a:t>IRS Notice 2014-21</a:t>
            </a:r>
          </a:p>
          <a:p>
            <a:pPr lvl="1"/>
            <a:r>
              <a:rPr lang="en-US" dirty="0"/>
              <a:t>Rev. Rul. 2019-24</a:t>
            </a:r>
          </a:p>
          <a:p>
            <a:pPr lvl="1"/>
            <a:r>
              <a:rPr lang="en-US" dirty="0"/>
              <a:t>IRS FAQs (answers to 43 FAQs), irs.gov</a:t>
            </a:r>
          </a:p>
          <a:p>
            <a:pPr lvl="1"/>
            <a:r>
              <a:rPr lang="en-US" dirty="0"/>
              <a:t>Chief Counsel Advice 202114020</a:t>
            </a:r>
          </a:p>
          <a:p>
            <a:pPr lvl="1"/>
            <a:r>
              <a:rPr lang="en-US" dirty="0"/>
              <a:t>IRS Legal Memo 202124008</a:t>
            </a:r>
          </a:p>
          <a:p>
            <a:r>
              <a:rPr lang="en-US" dirty="0" err="1"/>
              <a:t>Nonfungible</a:t>
            </a:r>
            <a:r>
              <a:rPr lang="en-US" dirty="0"/>
              <a:t> Tokens (NFTs)</a:t>
            </a:r>
          </a:p>
          <a:p>
            <a:pPr lvl="1"/>
            <a:r>
              <a:rPr lang="en-US" dirty="0"/>
              <a:t>Nothing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457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Taxation of Convertible Virtual Currencies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Mining</a:t>
            </a:r>
          </a:p>
          <a:p>
            <a:r>
              <a:rPr lang="en-US" dirty="0"/>
              <a:t>Staking</a:t>
            </a:r>
          </a:p>
          <a:p>
            <a:r>
              <a:rPr lang="en-US" dirty="0"/>
              <a:t>Hard Forks (with and without Airdrops)</a:t>
            </a:r>
          </a:p>
          <a:p>
            <a:r>
              <a:rPr lang="en-US" dirty="0"/>
              <a:t>Dispositions</a:t>
            </a:r>
          </a:p>
          <a:p>
            <a:pPr lvl="1"/>
            <a:r>
              <a:rPr lang="en-US" dirty="0"/>
              <a:t>Sale of Crypto for Cash</a:t>
            </a:r>
          </a:p>
          <a:p>
            <a:pPr lvl="1"/>
            <a:r>
              <a:rPr lang="en-US" dirty="0"/>
              <a:t>Exchange of Crypto for Another Crypto</a:t>
            </a:r>
          </a:p>
          <a:p>
            <a:pPr lvl="1"/>
            <a:r>
              <a:rPr lang="en-US" dirty="0"/>
              <a:t>Exchange of Crypto to Purchase Goods/Services</a:t>
            </a:r>
          </a:p>
          <a:p>
            <a:pPr lvl="1"/>
            <a:r>
              <a:rPr lang="en-US" dirty="0"/>
              <a:t>Gifts/Devises of Crypto</a:t>
            </a:r>
          </a:p>
          <a:p>
            <a:r>
              <a:rPr lang="en-US" dirty="0"/>
              <a:t>Lost Possession/Theft</a:t>
            </a:r>
          </a:p>
          <a:p>
            <a:r>
              <a:rPr lang="en-US" dirty="0"/>
              <a:t>Charitable Contributions</a:t>
            </a:r>
          </a:p>
          <a:p>
            <a:r>
              <a:rPr lang="en-US" dirty="0"/>
              <a:t>Decentralized Crypto Loans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59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Taxation of NFTs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Creation</a:t>
            </a:r>
          </a:p>
          <a:p>
            <a:r>
              <a:rPr lang="en-US" dirty="0"/>
              <a:t>Purchase</a:t>
            </a:r>
          </a:p>
          <a:p>
            <a:r>
              <a:rPr lang="en-US" dirty="0"/>
              <a:t>Sale</a:t>
            </a:r>
          </a:p>
          <a:p>
            <a:pPr lvl="1"/>
            <a:r>
              <a:rPr lang="en-US" dirty="0"/>
              <a:t>Capital or Noncapital Asset?</a:t>
            </a:r>
          </a:p>
          <a:p>
            <a:pPr lvl="2"/>
            <a:r>
              <a:rPr lang="en-US" dirty="0"/>
              <a:t>Creator? Dealer? Investor?</a:t>
            </a:r>
          </a:p>
          <a:p>
            <a:pPr lvl="1"/>
            <a:r>
              <a:rPr lang="en-US" dirty="0"/>
              <a:t>Application Capital Gains Rate?</a:t>
            </a:r>
          </a:p>
          <a:p>
            <a:pPr lvl="2"/>
            <a:r>
              <a:rPr lang="en-US" dirty="0"/>
              <a:t>Work of art?</a:t>
            </a:r>
          </a:p>
          <a:p>
            <a:pPr lvl="1"/>
            <a:r>
              <a:rPr lang="en-US" dirty="0"/>
              <a:t>Future income streams?</a:t>
            </a:r>
          </a:p>
          <a:p>
            <a:r>
              <a:rPr lang="en-US" dirty="0"/>
              <a:t>Charitable Contribution</a:t>
            </a:r>
          </a:p>
          <a:p>
            <a:r>
              <a:rPr lang="en-US" dirty="0"/>
              <a:t>Loss/Worthlessness</a:t>
            </a:r>
          </a:p>
        </p:txBody>
      </p:sp>
    </p:spTree>
    <p:extLst>
      <p:ext uri="{BB962C8B-B14F-4D97-AF65-F5344CB8AC3E}">
        <p14:creationId xmlns:p14="http://schemas.microsoft.com/office/powerpoint/2010/main" val="2051438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Tax-Free Crypto Asset Activities</a:t>
            </a:r>
          </a:p>
          <a:p>
            <a:pPr lvl="1"/>
            <a:r>
              <a:rPr lang="en-US" dirty="0"/>
              <a:t>Creating NFTs</a:t>
            </a:r>
          </a:p>
          <a:p>
            <a:pPr lvl="1"/>
            <a:r>
              <a:rPr lang="en-US" dirty="0"/>
              <a:t>Buying crypto/NFTs (with cash…not crypto)</a:t>
            </a:r>
          </a:p>
          <a:p>
            <a:pPr lvl="1"/>
            <a:r>
              <a:rPr lang="en-US" dirty="0"/>
              <a:t>Acquiring crypto/NFTs by “gift”</a:t>
            </a:r>
          </a:p>
          <a:p>
            <a:pPr lvl="1"/>
            <a:r>
              <a:rPr lang="en-US" dirty="0"/>
              <a:t>Holding crypto/NFTs</a:t>
            </a:r>
          </a:p>
          <a:p>
            <a:pPr lvl="1"/>
            <a:r>
              <a:rPr lang="en-US" dirty="0"/>
              <a:t>Hard Fork of crypto</a:t>
            </a:r>
          </a:p>
          <a:p>
            <a:pPr lvl="1"/>
            <a:r>
              <a:rPr lang="en-US" dirty="0"/>
              <a:t>Transferring crypto between your own wallets</a:t>
            </a:r>
          </a:p>
          <a:p>
            <a:pPr lvl="1"/>
            <a:r>
              <a:rPr lang="en-US" dirty="0"/>
              <a:t>Gifting crypto/NFTs or donating crypto/NFTs to charity</a:t>
            </a:r>
          </a:p>
          <a:p>
            <a:r>
              <a:rPr lang="en-US" b="1" dirty="0"/>
              <a:t>Taxable Crypto Asset Activities</a:t>
            </a:r>
          </a:p>
          <a:p>
            <a:pPr lvl="1"/>
            <a:r>
              <a:rPr lang="en-US" dirty="0"/>
              <a:t>Compensation for services with crypto (income)</a:t>
            </a:r>
          </a:p>
          <a:p>
            <a:pPr lvl="1"/>
            <a:r>
              <a:rPr lang="en-US" dirty="0"/>
              <a:t>Crypto rewards (mining rewards, staking rewards) (income)</a:t>
            </a:r>
          </a:p>
          <a:p>
            <a:pPr lvl="1"/>
            <a:r>
              <a:rPr lang="en-US" dirty="0"/>
              <a:t>Crypto airdrops (income)</a:t>
            </a:r>
          </a:p>
          <a:p>
            <a:pPr lvl="1"/>
            <a:r>
              <a:rPr lang="en-US" dirty="0"/>
              <a:t>Dispositions of crypto/NFTs (gain or loss)</a:t>
            </a:r>
          </a:p>
          <a:p>
            <a:pPr lvl="1"/>
            <a:r>
              <a:rPr lang="en-US" dirty="0"/>
              <a:t>Theft/Worthlessness (loss)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420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82F1-B67E-1844-AD5D-0C1525ACE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9991"/>
            <a:ext cx="8229600" cy="4625609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</a:rPr>
              <a:t>How do we update the magic spreadsheet?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BF4586-8410-144B-B206-2792E91A0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8" y="2989677"/>
            <a:ext cx="6486525" cy="2028825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9ABF27D-80F8-A740-8A32-8DDF824D9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127020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A2F9CD2-419F-BF46-AD1D-3B9AC68B17E9}"/>
              </a:ext>
            </a:extLst>
          </p:cNvPr>
          <p:cNvSpPr txBox="1">
            <a:spLocks/>
          </p:cNvSpPr>
          <p:nvPr/>
        </p:nvSpPr>
        <p:spPr>
          <a:xfrm>
            <a:off x="314325" y="995267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chemeClr val="bg1"/>
                </a:solidFill>
                <a:latin typeface="Ubuntu" panose="020B0504030602030204" pitchFamily="34" charset="0"/>
              </a:rPr>
              <a:t>Blockchain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8C032-6CB4-7D46-AB3F-112821DE20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19" t="29488" r="35914" b="28515"/>
          <a:stretch/>
        </p:blipFill>
        <p:spPr>
          <a:xfrm>
            <a:off x="7922815" y="1185444"/>
            <a:ext cx="90686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49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82F1-B67E-1844-AD5D-0C1525ACE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56191"/>
            <a:ext cx="8229600" cy="4625609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</a:rPr>
              <a:t>Distributed ”consensus” is </a:t>
            </a:r>
            <a:r>
              <a:rPr lang="en-US" u="sng" dirty="0">
                <a:latin typeface="Ubuntu" panose="020B0504030602030204" pitchFamily="34" charset="0"/>
              </a:rPr>
              <a:t>hard</a:t>
            </a:r>
            <a:endParaRPr lang="en-US" dirty="0">
              <a:latin typeface="Ubuntu" panose="020B0504030602030204" pitchFamily="34" charset="0"/>
            </a:endParaRPr>
          </a:p>
          <a:p>
            <a:r>
              <a:rPr lang="en-US" dirty="0">
                <a:latin typeface="Ubuntu" panose="020B0504030602030204" pitchFamily="34" charset="0"/>
              </a:rPr>
              <a:t>“public” blockchains = lottery to propose an update</a:t>
            </a:r>
          </a:p>
          <a:p>
            <a:r>
              <a:rPr lang="en-US" dirty="0">
                <a:latin typeface="Ubuntu" panose="020B0504030602030204" pitchFamily="34" charset="0"/>
              </a:rPr>
              <a:t>“permissioned” blockchains = elect leaders for each round / vote on what updates to make before making them</a:t>
            </a:r>
          </a:p>
          <a:p>
            <a:endParaRPr lang="en-US" dirty="0">
              <a:latin typeface="Ubuntu" panose="020B0504030602030204" pitchFamily="34" charset="0"/>
            </a:endParaRPr>
          </a:p>
          <a:p>
            <a:r>
              <a:rPr lang="en-US" dirty="0">
                <a:latin typeface="Ubuntu" panose="020B0504030602030204" pitchFamily="34" charset="0"/>
              </a:rPr>
              <a:t>DON’T SPLIT THE NETWORK!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194C76F-DCA6-1842-9039-7AE3C18D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127020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D8027C3-D5AD-A341-92B9-0A9CCA651B05}"/>
              </a:ext>
            </a:extLst>
          </p:cNvPr>
          <p:cNvSpPr txBox="1">
            <a:spLocks/>
          </p:cNvSpPr>
          <p:nvPr/>
        </p:nvSpPr>
        <p:spPr>
          <a:xfrm>
            <a:off x="314325" y="995267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chemeClr val="bg1"/>
                </a:solidFill>
                <a:latin typeface="Ubuntu" panose="020B0504030602030204" pitchFamily="34" charset="0"/>
              </a:rPr>
              <a:t>Blockchain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9BAC8-9B13-874A-907A-977BC1FB9F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19" t="29488" r="35914" b="28515"/>
          <a:stretch/>
        </p:blipFill>
        <p:spPr>
          <a:xfrm>
            <a:off x="7922815" y="1185444"/>
            <a:ext cx="90686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21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82F1-B67E-1844-AD5D-0C1525ACE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9991"/>
            <a:ext cx="8229600" cy="4625609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Ubuntu" panose="020B0504030602030204" pitchFamily="34" charset="0"/>
              </a:rPr>
              <a:t>What can we put in the cells of the magic excel spreadsheet?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Bitcoin = who owns what bitcoins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Ethereum = computer code</a:t>
            </a:r>
          </a:p>
          <a:p>
            <a:r>
              <a:rPr lang="en-US" dirty="0">
                <a:latin typeface="Ubuntu" panose="020B0504030602030204" pitchFamily="34" charset="0"/>
              </a:rPr>
              <a:t>“Smart contracts” = computer code in a cell of a magic excel spreadsheet that all nodes maintain</a:t>
            </a:r>
          </a:p>
          <a:p>
            <a:r>
              <a:rPr lang="en-US" dirty="0">
                <a:latin typeface="Ubuntu" panose="020B0504030602030204" pitchFamily="34" charset="0"/>
              </a:rPr>
              <a:t>Updating the spreadsheet with a new “block” of “transactions” = running the computer code on every node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8574CFC-487E-2C44-B263-48992BD73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127020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D72578F-1FD3-BD4F-A506-11D13C7BB0EC}"/>
              </a:ext>
            </a:extLst>
          </p:cNvPr>
          <p:cNvSpPr txBox="1">
            <a:spLocks/>
          </p:cNvSpPr>
          <p:nvPr/>
        </p:nvSpPr>
        <p:spPr>
          <a:xfrm>
            <a:off x="314325" y="995267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chemeClr val="bg1"/>
                </a:solidFill>
                <a:latin typeface="Ubuntu" panose="020B0504030602030204" pitchFamily="34" charset="0"/>
              </a:rPr>
              <a:t>Blockchain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828BD9-8E21-A54D-B99D-7FEDB952A8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19" t="29488" r="35914" b="28515"/>
          <a:stretch/>
        </p:blipFill>
        <p:spPr>
          <a:xfrm>
            <a:off x="7922815" y="1185444"/>
            <a:ext cx="90686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16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82F1-B67E-1844-AD5D-0C1525ACE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03791"/>
            <a:ext cx="8229600" cy="4625609"/>
          </a:xfrm>
        </p:spPr>
        <p:txBody>
          <a:bodyPr/>
          <a:lstStyle/>
          <a:p>
            <a:r>
              <a:rPr lang="en-US" dirty="0"/>
              <a:t>Smaller spreadsheets within the bigger magic spreadsheet</a:t>
            </a:r>
          </a:p>
          <a:p>
            <a:pPr lvl="1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9240FF-671D-A34F-807E-037CBDCFB3E8}"/>
              </a:ext>
            </a:extLst>
          </p:cNvPr>
          <p:cNvGrpSpPr/>
          <p:nvPr/>
        </p:nvGrpSpPr>
        <p:grpSpPr>
          <a:xfrm>
            <a:off x="530283" y="3064092"/>
            <a:ext cx="3734146" cy="2524894"/>
            <a:chOff x="1937328" y="2490210"/>
            <a:chExt cx="7532254" cy="416815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1E5553A-ABD2-B646-B0EA-9C6C259C3DC3}"/>
                </a:ext>
              </a:extLst>
            </p:cNvPr>
            <p:cNvCxnSpPr/>
            <p:nvPr/>
          </p:nvCxnSpPr>
          <p:spPr>
            <a:xfrm>
              <a:off x="5703455" y="3345873"/>
              <a:ext cx="0" cy="26177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780CA2-451F-0544-AF62-D99142214A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0310" y="4544180"/>
              <a:ext cx="5306289" cy="301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17E49A4-0699-A440-8927-21DAB4B61734}"/>
                </a:ext>
              </a:extLst>
            </p:cNvPr>
            <p:cNvCxnSpPr>
              <a:cxnSpLocks/>
            </p:cNvCxnSpPr>
            <p:nvPr/>
          </p:nvCxnSpPr>
          <p:spPr>
            <a:xfrm>
              <a:off x="5703454" y="3345873"/>
              <a:ext cx="2653145" cy="1228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8A459-11FE-844D-B776-9B87E4281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0309" y="3345873"/>
              <a:ext cx="2653145" cy="1228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ACEC39B-C1C3-9D4D-95D6-DD36610F9316}"/>
                </a:ext>
              </a:extLst>
            </p:cNvPr>
            <p:cNvCxnSpPr>
              <a:cxnSpLocks/>
            </p:cNvCxnSpPr>
            <p:nvPr/>
          </p:nvCxnSpPr>
          <p:spPr>
            <a:xfrm>
              <a:off x="3050309" y="4574287"/>
              <a:ext cx="2653144" cy="13592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D96BDE8-33CA-8A4E-B62A-E4B460E42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3453" y="4574287"/>
              <a:ext cx="2484584" cy="13592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FCD9F1-40D3-2940-9737-A49B688E0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0473" y="2490210"/>
              <a:ext cx="2225964" cy="13893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14E7463-31F5-934F-B38D-1CFF773D8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3618" y="3780970"/>
              <a:ext cx="2225964" cy="13893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CCC926-770F-7848-B934-E528FECC5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0473" y="5268980"/>
              <a:ext cx="2225964" cy="138938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C5CCA0-A69A-3742-B7C1-F97F8FC0F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7328" y="3879595"/>
              <a:ext cx="2225964" cy="1389385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46F624E-5B87-A44F-9667-89D4C1469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488" y="3278015"/>
            <a:ext cx="2884170" cy="1800219"/>
          </a:xfrm>
          <a:prstGeom prst="rect">
            <a:avLst/>
          </a:prstGeom>
        </p:spPr>
      </p:pic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A5DC469-79AF-7449-8053-8312B12C74EB}"/>
              </a:ext>
            </a:extLst>
          </p:cNvPr>
          <p:cNvCxnSpPr/>
          <p:nvPr/>
        </p:nvCxnSpPr>
        <p:spPr>
          <a:xfrm flipV="1">
            <a:off x="3279913" y="3637723"/>
            <a:ext cx="2201576" cy="380171"/>
          </a:xfrm>
          <a:prstGeom prst="bentConnector3">
            <a:avLst>
              <a:gd name="adj1" fmla="val 2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12B8E0FC-9AFB-664B-BD88-B6DBA5787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1270206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7F014A3-875B-9849-8CBE-160B7F373298}"/>
              </a:ext>
            </a:extLst>
          </p:cNvPr>
          <p:cNvSpPr txBox="1">
            <a:spLocks/>
          </p:cNvSpPr>
          <p:nvPr/>
        </p:nvSpPr>
        <p:spPr>
          <a:xfrm>
            <a:off x="314325" y="995267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chemeClr val="bg1"/>
                </a:solidFill>
                <a:latin typeface="Ubuntu" panose="020B0504030602030204" pitchFamily="34" charset="0"/>
              </a:rPr>
              <a:t>“Smart Contracts”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C18DA40-0FFB-AF4B-9C3F-779CCE7FC3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19" t="29488" r="35914" b="28515"/>
          <a:stretch/>
        </p:blipFill>
        <p:spPr>
          <a:xfrm>
            <a:off x="7922815" y="1185444"/>
            <a:ext cx="90686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55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82F1-B67E-1844-AD5D-0C1525ACE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625609"/>
          </a:xfrm>
        </p:spPr>
        <p:txBody>
          <a:bodyPr>
            <a:normAutofit/>
          </a:bodyPr>
          <a:lstStyle/>
          <a:p>
            <a:r>
              <a:rPr lang="en-US" sz="2800" dirty="0"/>
              <a:t>Entries in a smaller spreadsheet (usually “ERC-721” “smart contract”) within the bigger spreadsheet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9240FF-671D-A34F-807E-037CBDCFB3E8}"/>
              </a:ext>
            </a:extLst>
          </p:cNvPr>
          <p:cNvGrpSpPr/>
          <p:nvPr/>
        </p:nvGrpSpPr>
        <p:grpSpPr>
          <a:xfrm>
            <a:off x="502852" y="3429000"/>
            <a:ext cx="2350077" cy="1800219"/>
            <a:chOff x="1937328" y="2490210"/>
            <a:chExt cx="7532254" cy="416815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1E5553A-ABD2-B646-B0EA-9C6C259C3DC3}"/>
                </a:ext>
              </a:extLst>
            </p:cNvPr>
            <p:cNvCxnSpPr/>
            <p:nvPr/>
          </p:nvCxnSpPr>
          <p:spPr>
            <a:xfrm>
              <a:off x="5703455" y="3345873"/>
              <a:ext cx="0" cy="26177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780CA2-451F-0544-AF62-D99142214A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0310" y="4544180"/>
              <a:ext cx="5306289" cy="301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17E49A4-0699-A440-8927-21DAB4B61734}"/>
                </a:ext>
              </a:extLst>
            </p:cNvPr>
            <p:cNvCxnSpPr>
              <a:cxnSpLocks/>
            </p:cNvCxnSpPr>
            <p:nvPr/>
          </p:nvCxnSpPr>
          <p:spPr>
            <a:xfrm>
              <a:off x="5703454" y="3345873"/>
              <a:ext cx="2653145" cy="1228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28A459-11FE-844D-B776-9B87E4281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0309" y="3345873"/>
              <a:ext cx="2653145" cy="1228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ACEC39B-C1C3-9D4D-95D6-DD36610F9316}"/>
                </a:ext>
              </a:extLst>
            </p:cNvPr>
            <p:cNvCxnSpPr>
              <a:cxnSpLocks/>
            </p:cNvCxnSpPr>
            <p:nvPr/>
          </p:nvCxnSpPr>
          <p:spPr>
            <a:xfrm>
              <a:off x="3050309" y="4574287"/>
              <a:ext cx="2653144" cy="13592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D96BDE8-33CA-8A4E-B62A-E4B460E42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3453" y="4574287"/>
              <a:ext cx="2484584" cy="13592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FCD9F1-40D3-2940-9737-A49B688E0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0473" y="2490210"/>
              <a:ext cx="2225964" cy="13893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14E7463-31F5-934F-B38D-1CFF773D8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3618" y="3780970"/>
              <a:ext cx="2225964" cy="13893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CCC926-770F-7848-B934-E528FECC5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0473" y="5268980"/>
              <a:ext cx="2225964" cy="138938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C5CCA0-A69A-3742-B7C1-F97F8FC0F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7328" y="3879595"/>
              <a:ext cx="2225964" cy="1389385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46F624E-5B87-A44F-9667-89D4C1469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356" y="2915076"/>
            <a:ext cx="4776207" cy="2981176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7D4A992-B560-C743-9567-18F759FD6132}"/>
              </a:ext>
            </a:extLst>
          </p:cNvPr>
          <p:cNvCxnSpPr>
            <a:cxnSpLocks/>
          </p:cNvCxnSpPr>
          <p:nvPr/>
        </p:nvCxnSpPr>
        <p:spPr>
          <a:xfrm flipV="1">
            <a:off x="2263140" y="3284270"/>
            <a:ext cx="1655572" cy="744803"/>
          </a:xfrm>
          <a:prstGeom prst="bentConnector3">
            <a:avLst>
              <a:gd name="adj1" fmla="val 11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39E69E6-5B6E-0D48-B1D7-A49A81CDEED9}"/>
              </a:ext>
            </a:extLst>
          </p:cNvPr>
          <p:cNvSpPr/>
          <p:nvPr/>
        </p:nvSpPr>
        <p:spPr>
          <a:xfrm>
            <a:off x="4189344" y="3429001"/>
            <a:ext cx="521804" cy="2060972"/>
          </a:xfrm>
          <a:prstGeom prst="rect">
            <a:avLst/>
          </a:prstGeom>
          <a:solidFill>
            <a:srgbClr val="0070C0">
              <a:alpha val="990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B0FB38-C0AF-FF48-8E17-7CFF08A2856A}"/>
              </a:ext>
            </a:extLst>
          </p:cNvPr>
          <p:cNvSpPr/>
          <p:nvPr/>
        </p:nvSpPr>
        <p:spPr>
          <a:xfrm>
            <a:off x="4711148" y="3429001"/>
            <a:ext cx="521804" cy="2060972"/>
          </a:xfrm>
          <a:prstGeom prst="rect">
            <a:avLst/>
          </a:prstGeom>
          <a:solidFill>
            <a:srgbClr val="FF0000">
              <a:alpha val="1645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E87664-6401-A441-9982-02B779ECDC48}"/>
              </a:ext>
            </a:extLst>
          </p:cNvPr>
          <p:cNvSpPr txBox="1"/>
          <p:nvPr/>
        </p:nvSpPr>
        <p:spPr>
          <a:xfrm>
            <a:off x="2525277" y="4774468"/>
            <a:ext cx="13398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</a:rPr>
              <a:t>NFT identifiers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4D0FB4-E75C-D74E-912B-C1A1336CF593}"/>
              </a:ext>
            </a:extLst>
          </p:cNvPr>
          <p:cNvSpPr txBox="1"/>
          <p:nvPr/>
        </p:nvSpPr>
        <p:spPr>
          <a:xfrm>
            <a:off x="5799769" y="4686808"/>
            <a:ext cx="18616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Public keys that “own” the NFT Identifier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09F309A-67F5-F141-864A-A5649D13A2AB}"/>
              </a:ext>
            </a:extLst>
          </p:cNvPr>
          <p:cNvSpPr/>
          <p:nvPr/>
        </p:nvSpPr>
        <p:spPr>
          <a:xfrm>
            <a:off x="3738858" y="4766370"/>
            <a:ext cx="432352" cy="287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Left Arrow 32">
            <a:extLst>
              <a:ext uri="{FF2B5EF4-FFF2-40B4-BE49-F238E27FC236}">
                <a16:creationId xmlns:a16="http://schemas.microsoft.com/office/drawing/2014/main" id="{187ECF5B-3FF9-0841-89FE-C2E421EE1A84}"/>
              </a:ext>
            </a:extLst>
          </p:cNvPr>
          <p:cNvSpPr/>
          <p:nvPr/>
        </p:nvSpPr>
        <p:spPr>
          <a:xfrm>
            <a:off x="5292300" y="4767880"/>
            <a:ext cx="462456" cy="2966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45D4933A-5F06-E045-95BE-4013B230F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1270206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91A9D3EA-A86A-B74A-9C52-96B4A66FA983}"/>
              </a:ext>
            </a:extLst>
          </p:cNvPr>
          <p:cNvSpPr txBox="1">
            <a:spLocks/>
          </p:cNvSpPr>
          <p:nvPr/>
        </p:nvSpPr>
        <p:spPr>
          <a:xfrm>
            <a:off x="314325" y="995267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chemeClr val="bg1"/>
                </a:solidFill>
                <a:latin typeface="Ubuntu" panose="020B0504030602030204" pitchFamily="34" charset="0"/>
              </a:rPr>
              <a:t>Non-Fungible Tokens (NFTs)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2DD0825-C520-274F-83C8-8267B38A78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19" t="29488" r="35914" b="28515"/>
          <a:stretch/>
        </p:blipFill>
        <p:spPr>
          <a:xfrm>
            <a:off x="7922815" y="1185444"/>
            <a:ext cx="90686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83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Diagram&#10;&#10;Description automatically generated">
            <a:extLst>
              <a:ext uri="{FF2B5EF4-FFF2-40B4-BE49-F238E27FC236}">
                <a16:creationId xmlns:a16="http://schemas.microsoft.com/office/drawing/2014/main" id="{A1FE223C-24CF-6F4D-BBF2-6537AD9CE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86" y="2272875"/>
            <a:ext cx="7426229" cy="372787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07E5A86-181D-B442-BA64-E65AD8CF423C}"/>
              </a:ext>
            </a:extLst>
          </p:cNvPr>
          <p:cNvGrpSpPr/>
          <p:nvPr/>
        </p:nvGrpSpPr>
        <p:grpSpPr>
          <a:xfrm>
            <a:off x="858886" y="3734629"/>
            <a:ext cx="1927266" cy="1539317"/>
            <a:chOff x="1937328" y="2490210"/>
            <a:chExt cx="7532254" cy="416815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9DE526E-EE54-D24E-B890-260D076DDA8F}"/>
                </a:ext>
              </a:extLst>
            </p:cNvPr>
            <p:cNvCxnSpPr/>
            <p:nvPr/>
          </p:nvCxnSpPr>
          <p:spPr>
            <a:xfrm>
              <a:off x="5703455" y="3345873"/>
              <a:ext cx="0" cy="26177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BA53752-19A0-5648-96DE-6F7DEB46B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0310" y="4544180"/>
              <a:ext cx="5306289" cy="301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0A0052-D214-9E4D-BB3C-5FF1C06A3286}"/>
                </a:ext>
              </a:extLst>
            </p:cNvPr>
            <p:cNvCxnSpPr>
              <a:cxnSpLocks/>
            </p:cNvCxnSpPr>
            <p:nvPr/>
          </p:nvCxnSpPr>
          <p:spPr>
            <a:xfrm>
              <a:off x="5703454" y="3345873"/>
              <a:ext cx="2653145" cy="1228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C6712B4-97E2-3A4D-92F0-ADE4B77C09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0309" y="3345873"/>
              <a:ext cx="2653145" cy="1228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843357F-C808-BD45-BA91-EFD7480BBC09}"/>
                </a:ext>
              </a:extLst>
            </p:cNvPr>
            <p:cNvCxnSpPr>
              <a:cxnSpLocks/>
            </p:cNvCxnSpPr>
            <p:nvPr/>
          </p:nvCxnSpPr>
          <p:spPr>
            <a:xfrm>
              <a:off x="3050309" y="4574287"/>
              <a:ext cx="2653144" cy="13592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BB533B3-4C67-9C45-928D-75C79F76E2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3453" y="4574287"/>
              <a:ext cx="2484584" cy="13592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A0A2C58-BDEB-8D4F-BAD2-09D9C4C3A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0473" y="2490210"/>
              <a:ext cx="2225964" cy="138938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A36AA4E-1706-7247-893D-510F9D11F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3618" y="3780970"/>
              <a:ext cx="2225964" cy="138938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FF922F6-460C-BA4A-A2B5-FABAD0767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0473" y="5268980"/>
              <a:ext cx="2225964" cy="13893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741A55B-589B-5242-9BA0-34E4DF99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7328" y="3879595"/>
              <a:ext cx="2225964" cy="1389385"/>
            </a:xfrm>
            <a:prstGeom prst="rect">
              <a:avLst/>
            </a:prstGeom>
          </p:spPr>
        </p:pic>
      </p:grpSp>
      <p:sp>
        <p:nvSpPr>
          <p:cNvPr id="14" name="Up Arrow 13">
            <a:extLst>
              <a:ext uri="{FF2B5EF4-FFF2-40B4-BE49-F238E27FC236}">
                <a16:creationId xmlns:a16="http://schemas.microsoft.com/office/drawing/2014/main" id="{94EE83AC-8641-B144-9FB0-08787E519DC5}"/>
              </a:ext>
            </a:extLst>
          </p:cNvPr>
          <p:cNvSpPr/>
          <p:nvPr/>
        </p:nvSpPr>
        <p:spPr>
          <a:xfrm>
            <a:off x="1699591" y="3287368"/>
            <a:ext cx="253448" cy="35780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3" name="Content Placeholder 4">
            <a:extLst>
              <a:ext uri="{FF2B5EF4-FFF2-40B4-BE49-F238E27FC236}">
                <a16:creationId xmlns:a16="http://schemas.microsoft.com/office/drawing/2014/main" id="{EC2EC741-FF01-7449-A188-CA53C4DCB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1270206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D97A1C68-E42C-DD4D-A7D6-521710525CBE}"/>
              </a:ext>
            </a:extLst>
          </p:cNvPr>
          <p:cNvSpPr txBox="1">
            <a:spLocks/>
          </p:cNvSpPr>
          <p:nvPr/>
        </p:nvSpPr>
        <p:spPr>
          <a:xfrm>
            <a:off x="314325" y="995267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chemeClr val="bg1"/>
                </a:solidFill>
                <a:latin typeface="Ubuntu" panose="020B0504030602030204" pitchFamily="34" charset="0"/>
              </a:rPr>
              <a:t>NFTs Under the Hood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20E85C1-CA59-E148-A294-E0EF74A4E5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319" t="29488" r="35914" b="28515"/>
          <a:stretch/>
        </p:blipFill>
        <p:spPr>
          <a:xfrm>
            <a:off x="7922815" y="1185444"/>
            <a:ext cx="90686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445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124686</TotalTime>
  <Words>1401</Words>
  <Application>Microsoft Macintosh PowerPoint</Application>
  <PresentationFormat>On-screen Show (4:3)</PresentationFormat>
  <Paragraphs>314</Paragraphs>
  <Slides>35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-apple-system</vt:lpstr>
      <vt:lpstr>Arial</vt:lpstr>
      <vt:lpstr>BentonSansBold</vt:lpstr>
      <vt:lpstr>Calibri</vt:lpstr>
      <vt:lpstr>Corbel</vt:lpstr>
      <vt:lpstr>Courier New</vt:lpstr>
      <vt:lpstr>Ubuntu</vt:lpstr>
      <vt:lpstr>Wingdings</vt:lpstr>
      <vt:lpstr>Wingdings 2</vt:lpstr>
      <vt:lpstr>Wingdings 3</vt:lpstr>
      <vt:lpstr>Module</vt:lpstr>
      <vt:lpstr>BLOCKCHAIN &amp; NFTS:  Latest Developments from Cryptocurrencies to Music, Games, and Fashion Industry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NFT</vt:lpstr>
      <vt:lpstr>PowerPoint Presentation</vt:lpstr>
      <vt:lpstr>PowerPoint Presentation</vt:lpstr>
      <vt:lpstr>PowerPoint Presentation</vt:lpstr>
      <vt:lpstr>Blockchain Games Shifting IP and Corporate Paradigm?</vt:lpstr>
      <vt:lpstr>Entrepreneurship &amp; Blockchain Tokens</vt:lpstr>
      <vt:lpstr>Non-Fungible Tokens (NFTs) Craze</vt:lpstr>
      <vt:lpstr>Non-Fungible Tokens (NFTs)</vt:lpstr>
      <vt:lpstr>NFT &amp; Brands</vt:lpstr>
      <vt:lpstr>NFT?</vt:lpstr>
      <vt:lpstr>NFT &amp; Patents?</vt:lpstr>
      <vt:lpstr>NFT &amp; Patents?</vt:lpstr>
      <vt:lpstr>NFT &amp; Patents?</vt:lpstr>
      <vt:lpstr>PowerPoint Presentation</vt:lpstr>
      <vt:lpstr>IP PARADIGM </vt:lpstr>
      <vt:lpstr>IP PARADIGM </vt:lpstr>
      <vt:lpstr>PowerPoint Presentation</vt:lpstr>
      <vt:lpstr>Blockchain Games? </vt:lpstr>
      <vt:lpstr>Play to Earn (P2E) Blockchain Games  </vt:lpstr>
      <vt:lpstr>Users as True Owners of the Property</vt:lpstr>
      <vt:lpstr>Users with Governance Votes</vt:lpstr>
      <vt:lpstr>Crypto Taxation</vt:lpstr>
      <vt:lpstr>Tax Guidance on Taxation of Crypto U.S. Ranked 14th</vt:lpstr>
      <vt:lpstr>Taxation of Convertible Virtual Currencies</vt:lpstr>
      <vt:lpstr>Taxation of NFTs</vt:lpstr>
      <vt:lpstr>Summary</vt:lpstr>
    </vt:vector>
  </TitlesOfParts>
  <Company>Sony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Contracts I</dc:title>
  <dc:creator>andrea</dc:creator>
  <cp:lastModifiedBy>Pervin Taleyarkhan</cp:lastModifiedBy>
  <cp:revision>745</cp:revision>
  <dcterms:created xsi:type="dcterms:W3CDTF">2007-10-03T20:11:21Z</dcterms:created>
  <dcterms:modified xsi:type="dcterms:W3CDTF">2022-04-01T14:01:03Z</dcterms:modified>
</cp:coreProperties>
</file>